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19" r:id="rId2"/>
    <p:sldId id="374" r:id="rId3"/>
    <p:sldId id="344" r:id="rId4"/>
    <p:sldId id="341" r:id="rId5"/>
    <p:sldId id="367" r:id="rId6"/>
    <p:sldId id="355" r:id="rId7"/>
    <p:sldId id="376" r:id="rId8"/>
    <p:sldId id="348" r:id="rId9"/>
    <p:sldId id="320" r:id="rId10"/>
    <p:sldId id="322" r:id="rId11"/>
    <p:sldId id="336" r:id="rId12"/>
    <p:sldId id="369" r:id="rId13"/>
    <p:sldId id="337" r:id="rId14"/>
    <p:sldId id="333" r:id="rId15"/>
    <p:sldId id="334" r:id="rId16"/>
    <p:sldId id="363" r:id="rId17"/>
    <p:sldId id="335" r:id="rId18"/>
    <p:sldId id="361" r:id="rId19"/>
    <p:sldId id="359" r:id="rId20"/>
    <p:sldId id="339" r:id="rId21"/>
    <p:sldId id="340" r:id="rId22"/>
    <p:sldId id="377" r:id="rId23"/>
    <p:sldId id="379" r:id="rId24"/>
    <p:sldId id="380" r:id="rId25"/>
    <p:sldId id="296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yong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CFFFF"/>
    <a:srgbClr val="FFCCFF"/>
    <a:srgbClr val="FFFFCC"/>
    <a:srgbClr val="0000FF"/>
    <a:srgbClr val="FFFF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83" autoAdjust="0"/>
  </p:normalViewPr>
  <p:slideViewPr>
    <p:cSldViewPr>
      <p:cViewPr varScale="1">
        <p:scale>
          <a:sx n="36" d="100"/>
          <a:sy n="36" d="100"/>
        </p:scale>
        <p:origin x="-14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16" y="-5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7304E6E-8D2E-4A2A-B022-21CE8093EB8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602723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7270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27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BE5308-4FE0-4366-901A-B64D424FFE8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613767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5BE1E3-73F0-4122-8D3E-E273AF4192CF}" type="slidenum">
              <a:rPr lang="zh-CN" altLang="en-US"/>
              <a:pPr/>
              <a:t>5</a:t>
            </a:fld>
            <a:endParaRPr lang="en-US" altLang="zh-CN"/>
          </a:p>
        </p:txBody>
      </p:sp>
      <p:sp>
        <p:nvSpPr>
          <p:cNvPr id="157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63440E-6F3C-458B-97F1-1DF30A19502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85760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4B05A0-28C9-4E58-9DFB-1502EC855F4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33248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3A4CF9-25CE-477D-9ABC-6A20A9A4EBF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3126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7A251A-9AD4-4214-A940-0CDF145AD92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96738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E75D6-6B3C-4D8E-90C6-AFD84F2CFE1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60398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0D005-97A0-43BD-954C-5A692C4299C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60069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A7163-ECB9-4785-B032-D7E4407E196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62359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6FD9F2-C705-4597-ACDC-D45F41ACE6C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5284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B36BA-4CA4-4F2D-B84F-5BE6F8781FC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33989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16139-1D0E-4FF5-88B3-70D771B4C39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87603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2429D-849F-4528-9D0E-8FFE21527AB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083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B4FCFE52-1801-42FC-91C6-C011A1181C1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5.jpeg"/><Relationship Id="rId7" Type="http://schemas.openxmlformats.org/officeDocument/2006/relationships/image" Target="http:/www.adultschool.seq.org/images/surfing.pn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image" Target="../media/image40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Section%20A%202a.mp3" TargetMode="Externa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Section%20A%202b.mp3" TargetMode="Externa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Section%20A%202a.mp3" TargetMode="External"/><Relationship Id="rId5" Type="http://schemas.openxmlformats.org/officeDocument/2006/relationships/image" Target="../media/image42.png"/><Relationship Id="rId4" Type="http://schemas.openxmlformats.org/officeDocument/2006/relationships/image" Target="../media/image4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slide" Target="slide16.xml"/><Relationship Id="rId7" Type="http://schemas.openxmlformats.org/officeDocument/2006/relationships/image" Target="../media/image5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gif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Relationship Id="rId9" Type="http://schemas.openxmlformats.org/officeDocument/2006/relationships/image" Target="../media/image14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Section%20A%202d.mp3" TargetMode="External"/><Relationship Id="rId6" Type="http://schemas.openxmlformats.org/officeDocument/2006/relationships/image" Target="../media/image42.png"/><Relationship Id="rId5" Type="http://schemas.openxmlformats.org/officeDocument/2006/relationships/image" Target="../media/image53.gif"/><Relationship Id="rId4" Type="http://schemas.openxmlformats.org/officeDocument/2006/relationships/image" Target="../media/image52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7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tiff"/><Relationship Id="rId5" Type="http://schemas.openxmlformats.org/officeDocument/2006/relationships/image" Target="../media/image27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90117" name="Picture 5" descr="football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150" y="4508500"/>
            <a:ext cx="2609850" cy="260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120" name="WordArt 8"/>
          <p:cNvSpPr>
            <a:spLocks noChangeArrowheads="1" noChangeShapeType="1" noTextEdit="1"/>
          </p:cNvSpPr>
          <p:nvPr/>
        </p:nvSpPr>
        <p:spPr bwMode="auto">
          <a:xfrm>
            <a:off x="755650" y="333375"/>
            <a:ext cx="7848600" cy="2209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17028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993366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rgbClr val="FC9FCB"/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lin ang="5400000" scaled="1"/>
                </a:gradFill>
                <a:latin typeface="Arial Black"/>
              </a:rPr>
              <a:t>Unit 2 How often do you exercise?</a:t>
            </a:r>
            <a:endParaRPr lang="zh-CN" altLang="en-US" sz="3600" kern="10">
              <a:ln w="9525">
                <a:solidFill>
                  <a:srgbClr val="993366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rgbClr val="FC9FCB"/>
                  </a:gs>
                  <a:gs pos="13000">
                    <a:srgbClr val="F8B049"/>
                  </a:gs>
                  <a:gs pos="21001">
                    <a:srgbClr val="F8B049"/>
                  </a:gs>
                  <a:gs pos="63000">
                    <a:srgbClr val="FEE7F2"/>
                  </a:gs>
                  <a:gs pos="67000">
                    <a:srgbClr val="F952A0"/>
                  </a:gs>
                  <a:gs pos="69000">
                    <a:srgbClr val="C50849"/>
                  </a:gs>
                  <a:gs pos="82001">
                    <a:srgbClr val="B43E85"/>
                  </a:gs>
                  <a:gs pos="100000">
                    <a:srgbClr val="F8B049"/>
                  </a:gs>
                </a:gsLst>
                <a:lin ang="5400000" scaled="1"/>
              </a:gradFill>
              <a:latin typeface="Arial Black"/>
            </a:endParaRPr>
          </a:p>
        </p:txBody>
      </p:sp>
      <p:pic>
        <p:nvPicPr>
          <p:cNvPr id="90122" name="Picture 10" descr="skii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6338"/>
            <a:ext cx="2571750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23" name="Picture 11" descr="RM_095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4876800"/>
            <a:ext cx="1368425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125" name="Text Box 13"/>
          <p:cNvSpPr txBox="1">
            <a:spLocks noChangeArrowheads="1"/>
          </p:cNvSpPr>
          <p:nvPr/>
        </p:nvSpPr>
        <p:spPr bwMode="auto">
          <a:xfrm>
            <a:off x="539750" y="2133600"/>
            <a:ext cx="76327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zh-CN" sz="3200" b="1" i="1">
                <a:solidFill>
                  <a:srgbClr val="FF0000"/>
                </a:solidFill>
                <a:latin typeface="Book Antiqua" pitchFamily="18" charset="0"/>
              </a:rPr>
              <a:t>Language goal: Talk about how often you do the things.</a:t>
            </a:r>
            <a:r>
              <a:rPr kumimoji="0" lang="en-US" altLang="zh-CN" sz="2000" b="1" i="1">
                <a:solidFill>
                  <a:srgbClr val="FF0000"/>
                </a:solidFill>
                <a:latin typeface="Book Antiqua" pitchFamily="18" charset="0"/>
              </a:rPr>
              <a:t> </a:t>
            </a:r>
          </a:p>
        </p:txBody>
      </p:sp>
      <p:pic>
        <p:nvPicPr>
          <p:cNvPr id="90126" name="Picture 14" descr="052630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6057900"/>
            <a:ext cx="11430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27" name="Picture 15" descr="05263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813" y="3933825"/>
            <a:ext cx="4318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28" name="Picture 16" descr="3453_4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3141663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29" name="Picture 17" descr="3453_4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852738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30" name="Picture 18" descr="3453_4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33375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31" name="Picture 19" descr="3453_4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92150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32" name="Picture 20" descr="3453_4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284538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33" name="Picture 21" descr="3453_4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8" y="404813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134" name="WordArt 22"/>
          <p:cNvSpPr>
            <a:spLocks noChangeArrowheads="1" noChangeShapeType="1" noTextEdit="1"/>
          </p:cNvSpPr>
          <p:nvPr/>
        </p:nvSpPr>
        <p:spPr bwMode="auto">
          <a:xfrm>
            <a:off x="2843213" y="3429000"/>
            <a:ext cx="2808287" cy="12239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zh-CN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宋体"/>
                <a:ea typeface="宋体"/>
              </a:rPr>
              <a:t>Section A</a:t>
            </a:r>
          </a:p>
          <a:p>
            <a:pPr algn="ctr"/>
            <a:r>
              <a:rPr lang="en-US" altLang="zh-CN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宋体"/>
                <a:ea typeface="宋体"/>
              </a:rPr>
              <a:t>Period Two(2a-2d)</a:t>
            </a:r>
            <a:endParaRPr lang="zh-CN" altLang="en-US" sz="3600" b="1" kern="1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宋体"/>
              <a:ea typeface="宋体"/>
            </a:endParaRPr>
          </a:p>
        </p:txBody>
      </p:sp>
      <p:sp>
        <p:nvSpPr>
          <p:cNvPr id="90135" name="Text Box 23"/>
          <p:cNvSpPr txBox="1">
            <a:spLocks noChangeArrowheads="1"/>
          </p:cNvSpPr>
          <p:nvPr/>
        </p:nvSpPr>
        <p:spPr bwMode="auto">
          <a:xfrm>
            <a:off x="6588125" y="5851525"/>
            <a:ext cx="23034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CC0099"/>
                </a:solidFill>
                <a:latin typeface="Monotype Corsiva" pitchFamily="66" charset="0"/>
              </a:rPr>
              <a:t>XiZhai Middle School</a:t>
            </a:r>
          </a:p>
          <a:p>
            <a:r>
              <a:rPr lang="en-US" altLang="zh-CN" sz="2000" b="1">
                <a:solidFill>
                  <a:srgbClr val="CC0099"/>
                </a:solidFill>
                <a:latin typeface="Monotype Corsiva" pitchFamily="66" charset="0"/>
              </a:rPr>
              <a:t>              By ZhenWuyu</a:t>
            </a:r>
          </a:p>
          <a:p>
            <a:r>
              <a:rPr lang="en-US" altLang="zh-CN" sz="2000" b="1">
                <a:solidFill>
                  <a:srgbClr val="CC0099"/>
                </a:solidFill>
                <a:latin typeface="Monotype Corsiva" pitchFamily="66" charset="0"/>
              </a:rPr>
              <a:t>                 2013-08-28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90" name="Picture 6" descr="MS4}2UQMNJ}W)CQUK3RZ({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186" name="Picture 2" descr="junk foo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04813"/>
            <a:ext cx="3960813" cy="331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1116013" y="3716338"/>
            <a:ext cx="24003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Arial" pitchFamily="34" charset="0"/>
              </a:rPr>
              <a:t>eat junk food</a:t>
            </a:r>
          </a:p>
        </p:txBody>
      </p:sp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1116013" y="4149725"/>
            <a:ext cx="24987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Arial" pitchFamily="34" charset="0"/>
              </a:rPr>
              <a:t>once a month</a:t>
            </a:r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755650" y="4797425"/>
            <a:ext cx="71564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/>
              <a:t>A: How often do you eat junk food?</a:t>
            </a:r>
          </a:p>
          <a:p>
            <a:r>
              <a:rPr lang="en-US" altLang="zh-CN" sz="3600" b="1"/>
              <a:t>B: Once a month.</a:t>
            </a:r>
          </a:p>
        </p:txBody>
      </p:sp>
      <p:sp>
        <p:nvSpPr>
          <p:cNvPr id="93192" name="Text Box 8"/>
          <p:cNvSpPr txBox="1">
            <a:spLocks noChangeArrowheads="1"/>
          </p:cNvSpPr>
          <p:nvPr/>
        </p:nvSpPr>
        <p:spPr bwMode="auto">
          <a:xfrm>
            <a:off x="5435600" y="3573463"/>
            <a:ext cx="28368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chemeClr val="accent2"/>
                </a:solidFill>
                <a:latin typeface="Arial" pitchFamily="34" charset="0"/>
              </a:rPr>
              <a:t>use the Internet</a:t>
            </a:r>
          </a:p>
        </p:txBody>
      </p:sp>
      <p:sp>
        <p:nvSpPr>
          <p:cNvPr id="93193" name="Text Box 9"/>
          <p:cNvSpPr txBox="1">
            <a:spLocks noChangeArrowheads="1"/>
          </p:cNvSpPr>
          <p:nvPr/>
        </p:nvSpPr>
        <p:spPr bwMode="auto">
          <a:xfrm>
            <a:off x="5508625" y="4005263"/>
            <a:ext cx="22828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chemeClr val="accent2"/>
                </a:solidFill>
                <a:latin typeface="Arial" pitchFamily="34" charset="0"/>
              </a:rPr>
              <a:t>once a week</a:t>
            </a:r>
          </a:p>
        </p:txBody>
      </p:sp>
      <p:sp>
        <p:nvSpPr>
          <p:cNvPr id="93194" name="Text Box 10"/>
          <p:cNvSpPr txBox="1">
            <a:spLocks noChangeArrowheads="1"/>
          </p:cNvSpPr>
          <p:nvPr/>
        </p:nvSpPr>
        <p:spPr bwMode="auto">
          <a:xfrm>
            <a:off x="749300" y="4797425"/>
            <a:ext cx="76390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/>
              <a:t>A: How often do you use the Internet?</a:t>
            </a:r>
          </a:p>
          <a:p>
            <a:r>
              <a:rPr lang="en-US" altLang="zh-CN" sz="3600" b="1"/>
              <a:t>B: Once a week.</a:t>
            </a:r>
          </a:p>
        </p:txBody>
      </p:sp>
      <p:pic>
        <p:nvPicPr>
          <p:cNvPr id="93196" name="Picture 12" descr="geyo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05038"/>
            <a:ext cx="1266825" cy="151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197" name="Picture 13" descr="八上 上网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04813"/>
            <a:ext cx="4105275" cy="331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93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93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93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93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93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93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93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3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3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49" dur="500"/>
                                        <p:tgtEl>
                                          <p:spTgt spid="93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52" dur="500"/>
                                        <p:tgtEl>
                                          <p:spTgt spid="93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93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93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93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93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93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93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 autoUpdateAnimBg="0"/>
      <p:bldP spid="93188" grpId="0" autoUpdateAnimBg="0"/>
      <p:bldP spid="93189" grpId="0" build="allAtOnce"/>
      <p:bldP spid="93192" grpId="0" autoUpdateAnimBg="0"/>
      <p:bldP spid="93193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72" name="Picture 8" descr="MS4}2UQMNJ}W)CQUK3RZ({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666" name="Text Box 2"/>
          <p:cNvSpPr txBox="1">
            <a:spLocks noChangeArrowheads="1"/>
          </p:cNvSpPr>
          <p:nvPr/>
        </p:nvSpPr>
        <p:spPr bwMode="auto">
          <a:xfrm>
            <a:off x="468313" y="41497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Arial" pitchFamily="34" charset="0"/>
              </a:rPr>
              <a:t>go to the movies</a:t>
            </a:r>
          </a:p>
        </p:txBody>
      </p:sp>
      <p:pic>
        <p:nvPicPr>
          <p:cNvPr id="113667" name="Picture 3" descr="GO TO THE CINEM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3781425" cy="4148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539750" y="4581525"/>
            <a:ext cx="39608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zh-CN" sz="3200" b="1">
                <a:solidFill>
                  <a:srgbClr val="D60093"/>
                </a:solidFill>
                <a:latin typeface="Arial" pitchFamily="34" charset="0"/>
              </a:rPr>
              <a:t>twice a week</a:t>
            </a:r>
          </a:p>
        </p:txBody>
      </p:sp>
      <p:sp>
        <p:nvSpPr>
          <p:cNvPr id="113673" name="Text Box 9"/>
          <p:cNvSpPr txBox="1">
            <a:spLocks noChangeArrowheads="1"/>
          </p:cNvSpPr>
          <p:nvPr/>
        </p:nvSpPr>
        <p:spPr bwMode="auto">
          <a:xfrm>
            <a:off x="539750" y="5084763"/>
            <a:ext cx="77025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/>
              <a:t>A: How often do you go to the movies?</a:t>
            </a:r>
          </a:p>
          <a:p>
            <a:r>
              <a:rPr lang="en-US" altLang="zh-CN" sz="3600" b="1"/>
              <a:t>B: I go to the movies twice a week.</a:t>
            </a:r>
          </a:p>
        </p:txBody>
      </p:sp>
      <p:pic>
        <p:nvPicPr>
          <p:cNvPr id="113674" name="Picture 10" descr="八下 看书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260350"/>
            <a:ext cx="3924300" cy="41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675" name="Text Box 11"/>
          <p:cNvSpPr txBox="1">
            <a:spLocks noChangeArrowheads="1"/>
          </p:cNvSpPr>
          <p:nvPr/>
        </p:nvSpPr>
        <p:spPr bwMode="auto">
          <a:xfrm>
            <a:off x="4572000" y="4149725"/>
            <a:ext cx="38877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chemeClr val="accent2"/>
                </a:solidFill>
                <a:latin typeface="Arial" pitchFamily="34" charset="0"/>
              </a:rPr>
              <a:t>do some reading</a:t>
            </a:r>
          </a:p>
        </p:txBody>
      </p:sp>
      <p:sp>
        <p:nvSpPr>
          <p:cNvPr id="113676" name="Text Box 12"/>
          <p:cNvSpPr txBox="1">
            <a:spLocks noChangeArrowheads="1"/>
          </p:cNvSpPr>
          <p:nvPr/>
        </p:nvSpPr>
        <p:spPr bwMode="auto">
          <a:xfrm>
            <a:off x="4572000" y="4581525"/>
            <a:ext cx="38877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chemeClr val="accent2"/>
                </a:solidFill>
                <a:latin typeface="Arial" pitchFamily="34" charset="0"/>
              </a:rPr>
              <a:t>every night</a:t>
            </a:r>
          </a:p>
        </p:txBody>
      </p:sp>
      <p:sp>
        <p:nvSpPr>
          <p:cNvPr id="113677" name="Text Box 13"/>
          <p:cNvSpPr txBox="1">
            <a:spLocks noChangeArrowheads="1"/>
          </p:cNvSpPr>
          <p:nvPr/>
        </p:nvSpPr>
        <p:spPr bwMode="auto">
          <a:xfrm>
            <a:off x="539750" y="5084763"/>
            <a:ext cx="77660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/>
              <a:t>A: How often do you do some reading?</a:t>
            </a:r>
          </a:p>
          <a:p>
            <a:r>
              <a:rPr lang="en-US" altLang="zh-CN" sz="3600" b="1"/>
              <a:t>B: I do some reading every night.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3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13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13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13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13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13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13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3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3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46" dur="500"/>
                                        <p:tgtEl>
                                          <p:spTgt spid="113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49" dur="500"/>
                                        <p:tgtEl>
                                          <p:spTgt spid="113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13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13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13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113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113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113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6" grpId="0"/>
      <p:bldP spid="113668" grpId="0"/>
      <p:bldP spid="113673" grpId="0" build="allAtOnce"/>
      <p:bldP spid="113675" grpId="0"/>
      <p:bldP spid="11367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7" name="Picture 9" descr="MS4}2UQMNJ}W)CQUK3RZ({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0776" name="Picture 8" descr="图片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04813"/>
            <a:ext cx="7848600" cy="576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0770" name="Text Box 2"/>
          <p:cNvSpPr txBox="1">
            <a:spLocks noChangeArrowheads="1"/>
          </p:cNvSpPr>
          <p:nvPr/>
        </p:nvSpPr>
        <p:spPr bwMode="auto">
          <a:xfrm>
            <a:off x="1066800" y="990600"/>
            <a:ext cx="7620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I </a:t>
            </a:r>
            <a:r>
              <a:rPr lang="en-US" altLang="zh-CN" sz="3600" b="1" i="1">
                <a:solidFill>
                  <a:srgbClr val="0000FF"/>
                </a:solidFill>
              </a:rPr>
              <a:t> </a:t>
            </a:r>
            <a:r>
              <a:rPr lang="en-US" altLang="zh-CN" sz="3600"/>
              <a:t>do some reading </a:t>
            </a:r>
            <a:r>
              <a:rPr lang="en-US" altLang="zh-CN" sz="3600" b="1" i="1">
                <a:solidFill>
                  <a:srgbClr val="FF0000"/>
                </a:solidFill>
              </a:rPr>
              <a:t>every day</a:t>
            </a:r>
            <a:r>
              <a:rPr lang="en-US" altLang="zh-CN" sz="3600">
                <a:solidFill>
                  <a:srgbClr val="FF0000"/>
                </a:solidFill>
              </a:rPr>
              <a:t>.</a:t>
            </a:r>
            <a:r>
              <a:rPr lang="en-US" altLang="zh-CN" sz="3600"/>
              <a:t>      </a:t>
            </a:r>
          </a:p>
        </p:txBody>
      </p:sp>
      <p:sp>
        <p:nvSpPr>
          <p:cNvPr id="160771" name="Text Box 3"/>
          <p:cNvSpPr txBox="1">
            <a:spLocks noChangeArrowheads="1"/>
          </p:cNvSpPr>
          <p:nvPr/>
        </p:nvSpPr>
        <p:spPr bwMode="auto">
          <a:xfrm>
            <a:off x="1066800" y="1631950"/>
            <a:ext cx="7086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I use the Internet </a:t>
            </a:r>
            <a:r>
              <a:rPr lang="en-US" altLang="zh-CN" sz="3600" b="1" i="1">
                <a:solidFill>
                  <a:srgbClr val="FF0000"/>
                </a:solidFill>
              </a:rPr>
              <a:t>once a week</a:t>
            </a:r>
            <a:r>
              <a:rPr lang="en-US" altLang="zh-CN" sz="3600">
                <a:solidFill>
                  <a:srgbClr val="FF0000"/>
                </a:solidFill>
              </a:rPr>
              <a:t>. </a:t>
            </a:r>
          </a:p>
        </p:txBody>
      </p:sp>
      <p:sp>
        <p:nvSpPr>
          <p:cNvPr id="160772" name="Text Box 4"/>
          <p:cNvSpPr txBox="1">
            <a:spLocks noChangeArrowheads="1"/>
          </p:cNvSpPr>
          <p:nvPr/>
        </p:nvSpPr>
        <p:spPr bwMode="auto">
          <a:xfrm>
            <a:off x="1066800" y="2241550"/>
            <a:ext cx="7543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I  watch  TV  </a:t>
            </a:r>
            <a:r>
              <a:rPr lang="en-US" altLang="zh-CN" sz="3600" b="1" i="1">
                <a:solidFill>
                  <a:srgbClr val="FF0000"/>
                </a:solidFill>
              </a:rPr>
              <a:t>twice a week</a:t>
            </a:r>
            <a:r>
              <a:rPr lang="en-US" altLang="zh-CN" sz="3600"/>
              <a:t>.</a:t>
            </a:r>
          </a:p>
        </p:txBody>
      </p:sp>
      <p:sp>
        <p:nvSpPr>
          <p:cNvPr id="160773" name="Text Box 5"/>
          <p:cNvSpPr txBox="1">
            <a:spLocks noChangeArrowheads="1"/>
          </p:cNvSpPr>
          <p:nvPr/>
        </p:nvSpPr>
        <p:spPr bwMode="auto">
          <a:xfrm>
            <a:off x="1066800" y="2863850"/>
            <a:ext cx="7772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I do some washing </a:t>
            </a:r>
            <a:r>
              <a:rPr lang="en-US" altLang="zh-CN" sz="3600" b="1" i="1">
                <a:solidFill>
                  <a:srgbClr val="FF0000"/>
                </a:solidFill>
              </a:rPr>
              <a:t>three times a week</a:t>
            </a:r>
            <a:r>
              <a:rPr lang="en-US" altLang="zh-CN" sz="3600"/>
              <a:t>.</a:t>
            </a:r>
          </a:p>
        </p:txBody>
      </p:sp>
      <p:sp>
        <p:nvSpPr>
          <p:cNvPr id="160774" name="Text Box 6"/>
          <p:cNvSpPr txBox="1">
            <a:spLocks noChangeArrowheads="1"/>
          </p:cNvSpPr>
          <p:nvPr/>
        </p:nvSpPr>
        <p:spPr bwMode="auto">
          <a:xfrm>
            <a:off x="1066800" y="3473450"/>
            <a:ext cx="8153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I go to the movies  </a:t>
            </a:r>
            <a:r>
              <a:rPr lang="en-US" altLang="zh-CN" sz="3600" b="1" i="1">
                <a:solidFill>
                  <a:srgbClr val="FF0000"/>
                </a:solidFill>
              </a:rPr>
              <a:t>once a month</a:t>
            </a:r>
            <a:r>
              <a:rPr lang="en-US" altLang="zh-CN" sz="36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60775" name="Text Box 7"/>
          <p:cNvSpPr txBox="1">
            <a:spLocks noChangeArrowheads="1"/>
          </p:cNvSpPr>
          <p:nvPr/>
        </p:nvSpPr>
        <p:spPr bwMode="auto">
          <a:xfrm>
            <a:off x="1066800" y="4114800"/>
            <a:ext cx="8001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I go shopping </a:t>
            </a:r>
            <a:r>
              <a:rPr lang="en-US" altLang="zh-CN" sz="3600" b="1" i="1">
                <a:solidFill>
                  <a:srgbClr val="FF0000"/>
                </a:solidFill>
              </a:rPr>
              <a:t>twice a month</a:t>
            </a:r>
            <a:r>
              <a:rPr lang="en-US" altLang="zh-CN" sz="36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60778" name="Text Box 10"/>
          <p:cNvSpPr txBox="1">
            <a:spLocks noChangeArrowheads="1"/>
          </p:cNvSpPr>
          <p:nvPr/>
        </p:nvSpPr>
        <p:spPr bwMode="auto">
          <a:xfrm>
            <a:off x="2771775" y="0"/>
            <a:ext cx="35179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5400" b="1">
                <a:solidFill>
                  <a:srgbClr val="3333CC"/>
                </a:solidFill>
              </a:rPr>
              <a:t>Read aloud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6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160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160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16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160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160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0" grpId="0" autoUpdateAnimBg="0"/>
      <p:bldP spid="160771" grpId="0" autoUpdateAnimBg="0"/>
      <p:bldP spid="160772" grpId="0" autoUpdateAnimBg="0"/>
      <p:bldP spid="160773" grpId="0" autoUpdateAnimBg="0"/>
      <p:bldP spid="160774" grpId="0" autoUpdateAnimBg="0"/>
      <p:bldP spid="16077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708" name="Picture 20" descr="MS4}2UQMNJ}W)CQUK3RZ({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690" name="Picture 2" descr="read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836613"/>
            <a:ext cx="2735262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691" name="Picture 3" descr="shopping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836613"/>
            <a:ext cx="23749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215900" y="2997200"/>
            <a:ext cx="28432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kumimoji="0" lang="en-US" altLang="zh-CN" sz="3200" b="1">
                <a:solidFill>
                  <a:srgbClr val="000000"/>
                </a:solidFill>
                <a:latin typeface="Comic Sans MS" pitchFamily="66" charset="0"/>
                <a:ea typeface="隶书" pitchFamily="49" charset="-122"/>
              </a:rPr>
              <a:t>once a week</a:t>
            </a:r>
          </a:p>
        </p:txBody>
      </p:sp>
      <p:pic>
        <p:nvPicPr>
          <p:cNvPr id="114694" name="Picture 6" descr="exercises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500438"/>
            <a:ext cx="2447925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5" name="Text Box 7"/>
          <p:cNvSpPr txBox="1">
            <a:spLocks noChangeArrowheads="1"/>
          </p:cNvSpPr>
          <p:nvPr/>
        </p:nvSpPr>
        <p:spPr bwMode="auto">
          <a:xfrm>
            <a:off x="0" y="5791200"/>
            <a:ext cx="37798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kumimoji="0" lang="en-US" altLang="zh-CN" sz="3200" b="1">
                <a:solidFill>
                  <a:srgbClr val="A50021"/>
                </a:solidFill>
                <a:latin typeface="Comic Sans MS" pitchFamily="66" charset="0"/>
                <a:ea typeface="隶书" pitchFamily="49" charset="-122"/>
              </a:rPr>
              <a:t>four times a week</a:t>
            </a:r>
            <a:endParaRPr kumimoji="0" lang="en-US" altLang="zh-CN" sz="3200" b="1">
              <a:solidFill>
                <a:srgbClr val="000000"/>
              </a:solidFill>
              <a:latin typeface="Comic Sans MS" pitchFamily="66" charset="0"/>
              <a:ea typeface="隶书" pitchFamily="49" charset="-122"/>
            </a:endParaRPr>
          </a:p>
        </p:txBody>
      </p:sp>
      <p:pic>
        <p:nvPicPr>
          <p:cNvPr id="114697" name="Picture 9" descr="http:/www.adultschool.seq.org/images/surfing.png"/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500438"/>
            <a:ext cx="2303463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8" name="Text Box 10"/>
          <p:cNvSpPr txBox="1">
            <a:spLocks noChangeArrowheads="1"/>
          </p:cNvSpPr>
          <p:nvPr/>
        </p:nvSpPr>
        <p:spPr bwMode="auto">
          <a:xfrm>
            <a:off x="395288" y="2205038"/>
            <a:ext cx="23177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>
              <a:spcBef>
                <a:spcPct val="50000"/>
              </a:spcBef>
              <a:buFont typeface="Arial" pitchFamily="34" charset="0"/>
              <a:buNone/>
            </a:pPr>
            <a:r>
              <a:rPr kumimoji="0" lang="en-US" altLang="zh-CN" sz="3200" b="1">
                <a:solidFill>
                  <a:schemeClr val="bg1"/>
                </a:solidFill>
              </a:rPr>
              <a:t>Uncle Wang</a:t>
            </a:r>
          </a:p>
        </p:txBody>
      </p:sp>
      <p:sp>
        <p:nvSpPr>
          <p:cNvPr id="114699" name="Text Box 11"/>
          <p:cNvSpPr txBox="1">
            <a:spLocks noChangeArrowheads="1"/>
          </p:cNvSpPr>
          <p:nvPr/>
        </p:nvSpPr>
        <p:spPr bwMode="auto">
          <a:xfrm>
            <a:off x="3779838" y="2133600"/>
            <a:ext cx="16192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>
              <a:spcBef>
                <a:spcPct val="50000"/>
              </a:spcBef>
              <a:buFont typeface="Arial" pitchFamily="34" charset="0"/>
              <a:buNone/>
            </a:pPr>
            <a:r>
              <a:rPr kumimoji="0" lang="en-US" altLang="zh-CN" sz="3200" b="1">
                <a:solidFill>
                  <a:schemeClr val="bg1"/>
                </a:solidFill>
              </a:rPr>
              <a:t>Mrs Lin</a:t>
            </a:r>
          </a:p>
        </p:txBody>
      </p:sp>
      <p:sp>
        <p:nvSpPr>
          <p:cNvPr id="114700" name="Text Box 12"/>
          <p:cNvSpPr txBox="1">
            <a:spLocks noChangeArrowheads="1"/>
          </p:cNvSpPr>
          <p:nvPr/>
        </p:nvSpPr>
        <p:spPr bwMode="auto">
          <a:xfrm>
            <a:off x="684213" y="5229225"/>
            <a:ext cx="11779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>
              <a:spcBef>
                <a:spcPct val="50000"/>
              </a:spcBef>
              <a:buFont typeface="Arial" pitchFamily="34" charset="0"/>
              <a:buNone/>
            </a:pPr>
            <a:r>
              <a:rPr kumimoji="0" lang="en-US" altLang="zh-CN" sz="3200" b="1">
                <a:solidFill>
                  <a:srgbClr val="FF0000"/>
                </a:solidFill>
              </a:rPr>
              <a:t>Li lei</a:t>
            </a:r>
            <a:r>
              <a:rPr kumimoji="0" lang="en-US" altLang="zh-CN" sz="3200" b="1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14701" name="Text Box 13"/>
          <p:cNvSpPr txBox="1">
            <a:spLocks noChangeArrowheads="1"/>
          </p:cNvSpPr>
          <p:nvPr/>
        </p:nvSpPr>
        <p:spPr bwMode="auto">
          <a:xfrm>
            <a:off x="4211638" y="3573463"/>
            <a:ext cx="1911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>
              <a:spcBef>
                <a:spcPct val="50000"/>
              </a:spcBef>
              <a:buFont typeface="Arial" pitchFamily="34" charset="0"/>
              <a:buNone/>
            </a:pPr>
            <a:r>
              <a:rPr kumimoji="0" lang="en-US" altLang="zh-CN" sz="3200" b="1">
                <a:solidFill>
                  <a:srgbClr val="FF0000"/>
                </a:solidFill>
              </a:rPr>
              <a:t>Mr White</a:t>
            </a:r>
          </a:p>
        </p:txBody>
      </p:sp>
      <p:sp>
        <p:nvSpPr>
          <p:cNvPr id="114702" name="Text Box 14"/>
          <p:cNvSpPr txBox="1">
            <a:spLocks noChangeArrowheads="1"/>
          </p:cNvSpPr>
          <p:nvPr/>
        </p:nvSpPr>
        <p:spPr bwMode="auto">
          <a:xfrm>
            <a:off x="2709863" y="0"/>
            <a:ext cx="62547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kumimoji="0" lang="en-US" altLang="zh-CN" sz="3600" b="1">
                <a:solidFill>
                  <a:schemeClr val="accent2"/>
                </a:solidFill>
              </a:rPr>
              <a:t>A: How often does  he /she …? </a:t>
            </a:r>
          </a:p>
          <a:p>
            <a:pPr>
              <a:buFont typeface="Arial" pitchFamily="34" charset="0"/>
              <a:buNone/>
            </a:pPr>
            <a:r>
              <a:rPr kumimoji="0" lang="en-US" altLang="zh-CN" sz="3600" b="1">
                <a:solidFill>
                  <a:schemeClr val="accent2"/>
                </a:solidFill>
              </a:rPr>
              <a:t>B:…</a:t>
            </a:r>
            <a:endParaRPr kumimoji="0" lang="zh-CN" altLang="en-US" sz="3600" b="1">
              <a:solidFill>
                <a:schemeClr val="accent2"/>
              </a:solidFill>
            </a:endParaRPr>
          </a:p>
        </p:txBody>
      </p:sp>
      <p:pic>
        <p:nvPicPr>
          <p:cNvPr id="114703" name="Picture 15" descr="tv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836613"/>
            <a:ext cx="2305050" cy="187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704" name="Rectangle 16"/>
          <p:cNvSpPr>
            <a:spLocks noChangeArrowheads="1"/>
          </p:cNvSpPr>
          <p:nvPr/>
        </p:nvSpPr>
        <p:spPr bwMode="auto">
          <a:xfrm>
            <a:off x="5111750" y="2636838"/>
            <a:ext cx="40322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kumimoji="0" lang="en-US" altLang="zh-CN" sz="3200" b="1">
                <a:latin typeface="Comic Sans MS" pitchFamily="66" charset="0"/>
              </a:rPr>
              <a:t>three times a week</a:t>
            </a:r>
            <a:endParaRPr kumimoji="0" lang="zh-CN" altLang="en-US" sz="3200" b="1">
              <a:latin typeface="Comic Sans MS" pitchFamily="66" charset="0"/>
            </a:endParaRPr>
          </a:p>
        </p:txBody>
      </p:sp>
      <p:sp>
        <p:nvSpPr>
          <p:cNvPr id="114706" name="Text Box 18"/>
          <p:cNvSpPr txBox="1">
            <a:spLocks noChangeArrowheads="1"/>
          </p:cNvSpPr>
          <p:nvPr/>
        </p:nvSpPr>
        <p:spPr bwMode="auto">
          <a:xfrm>
            <a:off x="6856413" y="5575300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endParaRPr kumimoji="0" lang="zh-CN" altLang="en-US" sz="3600" b="1"/>
          </a:p>
        </p:txBody>
      </p:sp>
      <p:sp>
        <p:nvSpPr>
          <p:cNvPr id="114707" name="Text Box 19"/>
          <p:cNvSpPr txBox="1">
            <a:spLocks noChangeArrowheads="1"/>
          </p:cNvSpPr>
          <p:nvPr/>
        </p:nvSpPr>
        <p:spPr bwMode="auto">
          <a:xfrm>
            <a:off x="6443663" y="5729288"/>
            <a:ext cx="21224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kumimoji="0" lang="en-US" altLang="zh-CN" sz="3200" b="1">
                <a:latin typeface="Comic Sans MS" pitchFamily="66" charset="0"/>
              </a:rPr>
              <a:t>every day</a:t>
            </a:r>
          </a:p>
        </p:txBody>
      </p:sp>
      <p:sp>
        <p:nvSpPr>
          <p:cNvPr id="114709" name="Text Box 21"/>
          <p:cNvSpPr txBox="1">
            <a:spLocks noChangeArrowheads="1"/>
          </p:cNvSpPr>
          <p:nvPr/>
        </p:nvSpPr>
        <p:spPr bwMode="auto">
          <a:xfrm>
            <a:off x="7164388" y="2133600"/>
            <a:ext cx="996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>
              <a:spcBef>
                <a:spcPct val="50000"/>
              </a:spcBef>
              <a:buFont typeface="Arial" pitchFamily="34" charset="0"/>
              <a:buNone/>
            </a:pPr>
            <a:r>
              <a:rPr kumimoji="0" lang="en-US" altLang="zh-CN" sz="3200" b="1">
                <a:solidFill>
                  <a:schemeClr val="bg1"/>
                </a:solidFill>
              </a:rPr>
              <a:t>Jack</a:t>
            </a:r>
          </a:p>
        </p:txBody>
      </p:sp>
      <p:sp>
        <p:nvSpPr>
          <p:cNvPr id="114711" name="Rectangle 23"/>
          <p:cNvSpPr>
            <a:spLocks noChangeArrowheads="1"/>
          </p:cNvSpPr>
          <p:nvPr/>
        </p:nvSpPr>
        <p:spPr bwMode="auto">
          <a:xfrm>
            <a:off x="2987675" y="2997200"/>
            <a:ext cx="27336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kumimoji="0" lang="en-US" altLang="zh-CN" sz="3200" b="1">
                <a:solidFill>
                  <a:srgbClr val="A50021"/>
                </a:solidFill>
                <a:latin typeface="Comic Sans MS" pitchFamily="66" charset="0"/>
              </a:rPr>
              <a:t>twice a week</a:t>
            </a:r>
          </a:p>
        </p:txBody>
      </p:sp>
      <p:sp>
        <p:nvSpPr>
          <p:cNvPr id="114696" name="Text Box 8"/>
          <p:cNvSpPr txBox="1">
            <a:spLocks noChangeArrowheads="1"/>
          </p:cNvSpPr>
          <p:nvPr/>
        </p:nvSpPr>
        <p:spPr bwMode="auto">
          <a:xfrm>
            <a:off x="2484438" y="5445125"/>
            <a:ext cx="49244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kumimoji="0" lang="en-US" altLang="zh-CN" sz="3200" b="1">
                <a:solidFill>
                  <a:srgbClr val="000000"/>
                </a:solidFill>
                <a:latin typeface="Comic Sans MS" pitchFamily="66" charset="0"/>
                <a:ea typeface="隶书" pitchFamily="49" charset="-122"/>
              </a:rPr>
              <a:t>Once or twice a week</a:t>
            </a:r>
          </a:p>
        </p:txBody>
      </p:sp>
      <p:sp>
        <p:nvSpPr>
          <p:cNvPr id="114713" name="Text Box 25"/>
          <p:cNvSpPr txBox="1">
            <a:spLocks noChangeArrowheads="1"/>
          </p:cNvSpPr>
          <p:nvPr/>
        </p:nvSpPr>
        <p:spPr bwMode="auto">
          <a:xfrm>
            <a:off x="34925" y="117475"/>
            <a:ext cx="26352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sz="4400" b="1">
                <a:solidFill>
                  <a:srgbClr val="FF0000"/>
                </a:solidFill>
              </a:rPr>
              <a:t>Pairwork:</a:t>
            </a:r>
          </a:p>
        </p:txBody>
      </p:sp>
      <p:pic>
        <p:nvPicPr>
          <p:cNvPr id="114714" name="Picture 26" descr="PE02647_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284538"/>
            <a:ext cx="2592388" cy="234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710" name="Text Box 22"/>
          <p:cNvSpPr txBox="1">
            <a:spLocks noChangeArrowheads="1"/>
          </p:cNvSpPr>
          <p:nvPr/>
        </p:nvSpPr>
        <p:spPr bwMode="auto">
          <a:xfrm>
            <a:off x="7672388" y="4005263"/>
            <a:ext cx="14716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>
              <a:spcBef>
                <a:spcPct val="50000"/>
              </a:spcBef>
              <a:buFont typeface="Arial" pitchFamily="34" charset="0"/>
              <a:buNone/>
            </a:pPr>
            <a:r>
              <a:rPr kumimoji="0" lang="en-US" altLang="zh-CN" sz="3200" b="1">
                <a:solidFill>
                  <a:srgbClr val="FF0000"/>
                </a:solidFill>
              </a:rPr>
              <a:t>LiuMei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80" name="Picture 12" descr="MS4}2UQMNJ}W)CQUK3RZ({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572" name="Picture 4" descr="pic_27709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2" t="13441" r="48846" b="64163"/>
          <a:stretch>
            <a:fillRect/>
          </a:stretch>
        </p:blipFill>
        <p:spPr bwMode="auto">
          <a:xfrm>
            <a:off x="179388" y="1773238"/>
            <a:ext cx="4392612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755650" y="207963"/>
            <a:ext cx="8137525" cy="149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  <a:buFont typeface="Arial" pitchFamily="34" charset="0"/>
              <a:buNone/>
            </a:pPr>
            <a:r>
              <a:rPr kumimoji="0" lang="en-US" altLang="zh-CN" sz="3600" b="1">
                <a:solidFill>
                  <a:srgbClr val="9933FF"/>
                </a:solidFill>
              </a:rPr>
              <a:t>Listen. Cheng is talking about how often he does different activities. Number the activities you hear.</a:t>
            </a:r>
          </a:p>
        </p:txBody>
      </p:sp>
      <p:sp>
        <p:nvSpPr>
          <p:cNvPr id="109571" name="Oval 3"/>
          <p:cNvSpPr>
            <a:spLocks noChangeArrowheads="1"/>
          </p:cNvSpPr>
          <p:nvPr/>
        </p:nvSpPr>
        <p:spPr bwMode="auto">
          <a:xfrm>
            <a:off x="106363" y="260350"/>
            <a:ext cx="649287" cy="576263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Font typeface="Arial" pitchFamily="34" charset="0"/>
              <a:buNone/>
            </a:pPr>
            <a:r>
              <a:rPr kumimoji="0" lang="en-US" altLang="zh-CN" sz="3400" b="1">
                <a:solidFill>
                  <a:srgbClr val="8700E2"/>
                </a:solidFill>
                <a:latin typeface="Arial Black" pitchFamily="34" charset="0"/>
                <a:ea typeface="黑体" pitchFamily="49" charset="-122"/>
              </a:rPr>
              <a:t>2a</a:t>
            </a:r>
          </a:p>
        </p:txBody>
      </p:sp>
      <p:sp>
        <p:nvSpPr>
          <p:cNvPr id="109573" name="Rectangle 5"/>
          <p:cNvSpPr>
            <a:spLocks noChangeArrowheads="1"/>
          </p:cNvSpPr>
          <p:nvPr/>
        </p:nvSpPr>
        <p:spPr bwMode="auto">
          <a:xfrm>
            <a:off x="4572000" y="1955800"/>
            <a:ext cx="4572000" cy="4741863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kumimoji="0" lang="en-US" altLang="zh-CN" sz="3600" b="1" u="sng">
                <a:solidFill>
                  <a:srgbClr val="9933FF"/>
                </a:solidFill>
              </a:rPr>
              <a:t>Activities    </a:t>
            </a:r>
            <a:r>
              <a:rPr kumimoji="0" lang="en-US" altLang="zh-CN" sz="3600" b="1" u="sng"/>
              <a:t>                      </a:t>
            </a:r>
            <a:r>
              <a:rPr kumimoji="0" lang="en-US" altLang="zh-CN" sz="3600" b="1"/>
              <a:t>a. __  go to the movies        b. __ watch TV                    c. __ shop                             d. __ exercise                       e. __ read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kumimoji="0" lang="en-US" altLang="zh-CN" sz="3600" b="1"/>
          </a:p>
        </p:txBody>
      </p:sp>
      <p:sp>
        <p:nvSpPr>
          <p:cNvPr id="109574" name="Text Box 6"/>
          <p:cNvSpPr txBox="1">
            <a:spLocks noChangeArrowheads="1"/>
          </p:cNvSpPr>
          <p:nvPr/>
        </p:nvSpPr>
        <p:spPr bwMode="auto">
          <a:xfrm>
            <a:off x="5076825" y="3284538"/>
            <a:ext cx="5746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r>
              <a:rPr kumimoji="0" lang="en-US" altLang="zh-CN" sz="4000" b="1">
                <a:solidFill>
                  <a:srgbClr val="FF3300"/>
                </a:solidFill>
                <a:latin typeface="Arial" pitchFamily="34" charset="0"/>
              </a:rPr>
              <a:t>1</a:t>
            </a:r>
          </a:p>
        </p:txBody>
      </p:sp>
      <p:sp>
        <p:nvSpPr>
          <p:cNvPr id="109575" name="Text Box 7"/>
          <p:cNvSpPr txBox="1">
            <a:spLocks noChangeArrowheads="1"/>
          </p:cNvSpPr>
          <p:nvPr/>
        </p:nvSpPr>
        <p:spPr bwMode="auto">
          <a:xfrm>
            <a:off x="5076825" y="2636838"/>
            <a:ext cx="5746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r>
              <a:rPr kumimoji="0" lang="en-US" altLang="zh-CN" sz="4000" b="1">
                <a:solidFill>
                  <a:srgbClr val="FF3300"/>
                </a:solidFill>
                <a:latin typeface="Arial" pitchFamily="34" charset="0"/>
              </a:rPr>
              <a:t>3</a:t>
            </a:r>
          </a:p>
        </p:txBody>
      </p:sp>
      <p:sp>
        <p:nvSpPr>
          <p:cNvPr id="109576" name="Text Box 8"/>
          <p:cNvSpPr txBox="1">
            <a:spLocks noChangeArrowheads="1"/>
          </p:cNvSpPr>
          <p:nvPr/>
        </p:nvSpPr>
        <p:spPr bwMode="auto">
          <a:xfrm>
            <a:off x="5076825" y="3933825"/>
            <a:ext cx="5746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r>
              <a:rPr kumimoji="0" lang="en-US" altLang="zh-CN" sz="4000" b="1">
                <a:solidFill>
                  <a:srgbClr val="FF3300"/>
                </a:solidFill>
                <a:latin typeface="Arial" pitchFamily="34" charset="0"/>
              </a:rPr>
              <a:t>5</a:t>
            </a:r>
          </a:p>
        </p:txBody>
      </p:sp>
      <p:sp>
        <p:nvSpPr>
          <p:cNvPr id="109577" name="Text Box 9"/>
          <p:cNvSpPr txBox="1">
            <a:spLocks noChangeArrowheads="1"/>
          </p:cNvSpPr>
          <p:nvPr/>
        </p:nvSpPr>
        <p:spPr bwMode="auto">
          <a:xfrm>
            <a:off x="5076825" y="4581525"/>
            <a:ext cx="5746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r>
              <a:rPr kumimoji="0" lang="en-US" altLang="zh-CN" sz="4000" b="1">
                <a:solidFill>
                  <a:srgbClr val="FF3300"/>
                </a:solidFill>
                <a:latin typeface="Arial" pitchFamily="34" charset="0"/>
              </a:rPr>
              <a:t>4</a:t>
            </a:r>
          </a:p>
        </p:txBody>
      </p:sp>
      <p:sp>
        <p:nvSpPr>
          <p:cNvPr id="109578" name="Text Box 10"/>
          <p:cNvSpPr txBox="1">
            <a:spLocks noChangeArrowheads="1"/>
          </p:cNvSpPr>
          <p:nvPr/>
        </p:nvSpPr>
        <p:spPr bwMode="auto">
          <a:xfrm>
            <a:off x="5076825" y="5229225"/>
            <a:ext cx="5746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r>
              <a:rPr kumimoji="0" lang="en-US" altLang="zh-CN" sz="4000" b="1">
                <a:solidFill>
                  <a:srgbClr val="FF3300"/>
                </a:solidFill>
                <a:latin typeface="Arial" pitchFamily="34" charset="0"/>
              </a:rPr>
              <a:t>2</a:t>
            </a:r>
          </a:p>
        </p:txBody>
      </p:sp>
      <p:pic>
        <p:nvPicPr>
          <p:cNvPr id="109581" name="Section A 2a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196975"/>
            <a:ext cx="377825" cy="59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9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9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9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9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95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0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54309" fill="hold"/>
                                        <p:tgtEl>
                                          <p:spTgt spid="1095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581"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9581"/>
                </p:tgtEl>
              </p:cMediaNode>
            </p:audio>
          </p:childTnLst>
        </p:cTn>
      </p:par>
    </p:tnLst>
    <p:bldLst>
      <p:bldP spid="109575" grpId="0" autoUpdateAnimBg="0"/>
      <p:bldP spid="109576" grpId="0" autoUpdateAnimBg="0"/>
      <p:bldP spid="109577" grpId="0" autoUpdateAnimBg="0"/>
      <p:bldP spid="109578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603" name="Picture 11" descr="MS4}2UQMNJ}W)CQUK3RZ({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0594" name="Oval 2"/>
          <p:cNvSpPr>
            <a:spLocks noChangeArrowheads="1"/>
          </p:cNvSpPr>
          <p:nvPr/>
        </p:nvSpPr>
        <p:spPr bwMode="auto">
          <a:xfrm>
            <a:off x="106363" y="188913"/>
            <a:ext cx="649287" cy="576262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Font typeface="Arial" pitchFamily="34" charset="0"/>
              <a:buNone/>
            </a:pPr>
            <a:r>
              <a:rPr kumimoji="0" lang="en-US" altLang="zh-CN" sz="3400" b="1">
                <a:solidFill>
                  <a:srgbClr val="8700E2"/>
                </a:solidFill>
                <a:latin typeface="Arial Black" pitchFamily="34" charset="0"/>
                <a:ea typeface="黑体" pitchFamily="49" charset="-122"/>
              </a:rPr>
              <a:t>2b</a:t>
            </a:r>
          </a:p>
        </p:txBody>
      </p:sp>
      <p:sp>
        <p:nvSpPr>
          <p:cNvPr id="110595" name="Text Box 3"/>
          <p:cNvSpPr txBox="1">
            <a:spLocks noChangeArrowheads="1"/>
          </p:cNvSpPr>
          <p:nvPr/>
        </p:nvSpPr>
        <p:spPr bwMode="auto">
          <a:xfrm>
            <a:off x="360363" y="1784350"/>
            <a:ext cx="8532812" cy="4552950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3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5000"/>
              </a:lnSpc>
              <a:buFont typeface="Arial" pitchFamily="34" charset="0"/>
              <a:buNone/>
            </a:pPr>
            <a:r>
              <a:rPr kumimoji="0" lang="en-US" altLang="zh-CN" sz="3600" b="1">
                <a:solidFill>
                  <a:srgbClr val="3333FF"/>
                </a:solidFill>
              </a:rPr>
              <a:t>      Activities                     How often</a:t>
            </a:r>
          </a:p>
          <a:p>
            <a:pPr>
              <a:lnSpc>
                <a:spcPct val="115000"/>
              </a:lnSpc>
              <a:buFont typeface="Arial" pitchFamily="34" charset="0"/>
              <a:buNone/>
            </a:pPr>
            <a:r>
              <a:rPr kumimoji="0" lang="en-US" altLang="zh-CN" sz="3600" b="1"/>
              <a:t>a.  go to the movies        every day</a:t>
            </a:r>
          </a:p>
          <a:p>
            <a:pPr>
              <a:lnSpc>
                <a:spcPct val="115000"/>
              </a:lnSpc>
              <a:buFont typeface="Arial" pitchFamily="34" charset="0"/>
              <a:buNone/>
            </a:pPr>
            <a:r>
              <a:rPr kumimoji="0" lang="en-US" altLang="zh-CN" sz="3600" b="1"/>
              <a:t>b. watch TV                   once a week</a:t>
            </a:r>
          </a:p>
          <a:p>
            <a:pPr>
              <a:lnSpc>
                <a:spcPct val="115000"/>
              </a:lnSpc>
              <a:buFont typeface="Arial" pitchFamily="34" charset="0"/>
              <a:buNone/>
            </a:pPr>
            <a:r>
              <a:rPr kumimoji="0" lang="en-US" altLang="zh-CN" sz="3600" b="1"/>
              <a:t>c. shop                            twice a week</a:t>
            </a:r>
          </a:p>
          <a:p>
            <a:pPr>
              <a:lnSpc>
                <a:spcPct val="115000"/>
              </a:lnSpc>
              <a:buFont typeface="Arial" pitchFamily="34" charset="0"/>
              <a:buNone/>
            </a:pPr>
            <a:r>
              <a:rPr kumimoji="0" lang="en-US" altLang="zh-CN" sz="3600" b="1"/>
              <a:t>d. exercise                      three times a week</a:t>
            </a:r>
          </a:p>
          <a:p>
            <a:pPr>
              <a:lnSpc>
                <a:spcPct val="115000"/>
              </a:lnSpc>
              <a:buFont typeface="Arial" pitchFamily="34" charset="0"/>
              <a:buNone/>
            </a:pPr>
            <a:r>
              <a:rPr kumimoji="0" lang="en-US" altLang="zh-CN" sz="3600" b="1"/>
              <a:t>e. read                            once a month</a:t>
            </a:r>
          </a:p>
          <a:p>
            <a:pPr>
              <a:lnSpc>
                <a:spcPct val="115000"/>
              </a:lnSpc>
              <a:buFont typeface="Arial" pitchFamily="34" charset="0"/>
              <a:buNone/>
            </a:pPr>
            <a:r>
              <a:rPr kumimoji="0" lang="en-US" altLang="zh-CN" sz="3600" b="1"/>
              <a:t>                                        twice a month</a:t>
            </a:r>
          </a:p>
        </p:txBody>
      </p:sp>
      <p:sp>
        <p:nvSpPr>
          <p:cNvPr id="110596" name="Line 4"/>
          <p:cNvSpPr>
            <a:spLocks noChangeShapeType="1"/>
          </p:cNvSpPr>
          <p:nvPr/>
        </p:nvSpPr>
        <p:spPr bwMode="auto">
          <a:xfrm>
            <a:off x="4140200" y="2781300"/>
            <a:ext cx="863600" cy="2592388"/>
          </a:xfrm>
          <a:prstGeom prst="line">
            <a:avLst/>
          </a:prstGeom>
          <a:noFill/>
          <a:ln w="28575">
            <a:solidFill>
              <a:srgbClr val="F70F1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10597" name="Line 5"/>
          <p:cNvSpPr>
            <a:spLocks noChangeShapeType="1"/>
          </p:cNvSpPr>
          <p:nvPr/>
        </p:nvSpPr>
        <p:spPr bwMode="auto">
          <a:xfrm>
            <a:off x="2843213" y="3429000"/>
            <a:ext cx="2089150" cy="647700"/>
          </a:xfrm>
          <a:prstGeom prst="line">
            <a:avLst/>
          </a:prstGeom>
          <a:noFill/>
          <a:ln w="28575">
            <a:solidFill>
              <a:srgbClr val="F70F1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10598" name="Line 6"/>
          <p:cNvSpPr>
            <a:spLocks noChangeShapeType="1"/>
          </p:cNvSpPr>
          <p:nvPr/>
        </p:nvSpPr>
        <p:spPr bwMode="auto">
          <a:xfrm>
            <a:off x="1763713" y="4076700"/>
            <a:ext cx="3168650" cy="1944688"/>
          </a:xfrm>
          <a:prstGeom prst="line">
            <a:avLst/>
          </a:prstGeom>
          <a:noFill/>
          <a:ln w="28575">
            <a:solidFill>
              <a:srgbClr val="F70F1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10599" name="Line 7"/>
          <p:cNvSpPr>
            <a:spLocks noChangeShapeType="1"/>
          </p:cNvSpPr>
          <p:nvPr/>
        </p:nvSpPr>
        <p:spPr bwMode="auto">
          <a:xfrm>
            <a:off x="2484438" y="4724400"/>
            <a:ext cx="2520950" cy="0"/>
          </a:xfrm>
          <a:prstGeom prst="line">
            <a:avLst/>
          </a:prstGeom>
          <a:noFill/>
          <a:ln w="28575">
            <a:solidFill>
              <a:srgbClr val="F70F1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10600" name="Line 8"/>
          <p:cNvSpPr>
            <a:spLocks noChangeShapeType="1"/>
          </p:cNvSpPr>
          <p:nvPr/>
        </p:nvSpPr>
        <p:spPr bwMode="auto">
          <a:xfrm flipV="1">
            <a:off x="1835150" y="2781300"/>
            <a:ext cx="3241675" cy="2592388"/>
          </a:xfrm>
          <a:prstGeom prst="line">
            <a:avLst/>
          </a:prstGeom>
          <a:noFill/>
          <a:ln w="28575">
            <a:solidFill>
              <a:srgbClr val="F70F1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10601" name="Text Box 9"/>
          <p:cNvSpPr txBox="1">
            <a:spLocks noChangeArrowheads="1"/>
          </p:cNvSpPr>
          <p:nvPr/>
        </p:nvSpPr>
        <p:spPr bwMode="auto">
          <a:xfrm>
            <a:off x="755650" y="188913"/>
            <a:ext cx="7993063" cy="149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  <a:buFont typeface="Arial" pitchFamily="34" charset="0"/>
              <a:buNone/>
            </a:pPr>
            <a:r>
              <a:rPr kumimoji="0" lang="en-US" altLang="zh-CN" sz="3600" b="1">
                <a:solidFill>
                  <a:srgbClr val="9933FF"/>
                </a:solidFill>
              </a:rPr>
              <a:t>Listen again. How often does Cheng do the activities? Match his activities with the number of times he does them. </a:t>
            </a:r>
          </a:p>
        </p:txBody>
      </p:sp>
      <p:pic>
        <p:nvPicPr>
          <p:cNvPr id="110604" name="Section A 2b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1125538"/>
            <a:ext cx="433388" cy="50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06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49555" fill="hold"/>
                                        <p:tgtEl>
                                          <p:spTgt spid="1106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604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0604"/>
                </p:tgtEl>
              </p:cMediaNode>
            </p:audio>
          </p:childTnLst>
        </p:cTn>
      </p:par>
    </p:tnLst>
    <p:bldLst>
      <p:bldP spid="110596" grpId="0" animBg="1"/>
      <p:bldP spid="110598" grpId="0" animBg="1"/>
      <p:bldP spid="110599" grpId="0" animBg="1"/>
      <p:bldP spid="11060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62" name="Picture 6" descr="MS4}2UQMNJ}W)CQUK3RZ({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logo128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0"/>
            <a:ext cx="2881312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700338" y="0"/>
            <a:ext cx="27606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kumimoji="0" lang="en-US" altLang="zh-CN" sz="4400" b="1">
                <a:solidFill>
                  <a:srgbClr val="FF0066"/>
                </a:solidFill>
              </a:rPr>
              <a:t>Tapescript</a:t>
            </a:r>
          </a:p>
        </p:txBody>
      </p:sp>
      <p:sp>
        <p:nvSpPr>
          <p:cNvPr id="147464" name="Rectangle 8"/>
          <p:cNvSpPr>
            <a:spLocks noChangeArrowheads="1"/>
          </p:cNvSpPr>
          <p:nvPr/>
        </p:nvSpPr>
        <p:spPr bwMode="auto">
          <a:xfrm>
            <a:off x="179388" y="838200"/>
            <a:ext cx="8785225" cy="545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 i="1"/>
              <a:t>Reporter:</a:t>
            </a:r>
            <a:r>
              <a:rPr lang="en-US" altLang="zh-CN" sz="3200" b="1"/>
              <a:t> So, Cheng, how often do you watch TV?</a:t>
            </a:r>
          </a:p>
          <a:p>
            <a:r>
              <a:rPr lang="en-US" altLang="zh-CN" sz="3200" b="1" i="1"/>
              <a:t>Cheng   </a:t>
            </a:r>
            <a:r>
              <a:rPr lang="en-US" altLang="zh-CN" sz="3200" b="1"/>
              <a:t> : Hmm…about twice a week, I guess.</a:t>
            </a:r>
          </a:p>
          <a:p>
            <a:r>
              <a:rPr lang="en-US" altLang="zh-CN" sz="3200" b="1" i="1"/>
              <a:t>Reporter</a:t>
            </a:r>
            <a:r>
              <a:rPr lang="en-US" altLang="zh-CN" sz="3200" b="1"/>
              <a:t>: Uh</a:t>
            </a:r>
            <a:r>
              <a:rPr lang="en-US" altLang="ja-JP" sz="3200" b="1"/>
              <a:t>-</a:t>
            </a:r>
            <a:r>
              <a:rPr lang="en-US" altLang="zh-CN" sz="3200" b="1"/>
              <a:t>huh…And how often do </a:t>
            </a:r>
            <a:r>
              <a:rPr lang="en-US" altLang="ja-JP" sz="3200" b="1"/>
              <a:t> </a:t>
            </a:r>
            <a:r>
              <a:rPr lang="en-US" altLang="zh-CN" sz="3200" b="1"/>
              <a:t>you read.</a:t>
            </a:r>
          </a:p>
          <a:p>
            <a:r>
              <a:rPr lang="en-US" altLang="zh-CN" sz="3200" b="1" i="1"/>
              <a:t>Ch</a:t>
            </a:r>
            <a:r>
              <a:rPr lang="en-US" altLang="ja-JP" sz="3200" b="1" i="1"/>
              <a:t>e</a:t>
            </a:r>
            <a:r>
              <a:rPr lang="en-US" altLang="zh-CN" sz="3200" b="1" i="1"/>
              <a:t>ng</a:t>
            </a:r>
            <a:r>
              <a:rPr lang="en-US" altLang="ja-JP" sz="3200" b="1" i="1"/>
              <a:t>   </a:t>
            </a:r>
            <a:r>
              <a:rPr lang="zh-CN" altLang="en-US" sz="3200" b="1"/>
              <a:t>：</a:t>
            </a:r>
            <a:r>
              <a:rPr lang="en-US" altLang="zh-CN" sz="3200" b="1"/>
              <a:t>Oh</a:t>
            </a:r>
            <a:r>
              <a:rPr lang="en-US" altLang="ja-JP" sz="3200" b="1"/>
              <a:t>, </a:t>
            </a:r>
            <a:r>
              <a:rPr lang="en-US" altLang="zh-CN" sz="3200" b="1"/>
              <a:t>I read every day at school!</a:t>
            </a:r>
          </a:p>
          <a:p>
            <a:r>
              <a:rPr lang="en-US" altLang="zh-CN" sz="3200" b="1" i="1"/>
              <a:t>Reporter</a:t>
            </a:r>
            <a:r>
              <a:rPr lang="zh-CN" altLang="en-US" sz="3200" b="1"/>
              <a:t>：</a:t>
            </a:r>
            <a:r>
              <a:rPr lang="en-US" altLang="zh-CN" sz="3200" b="1"/>
              <a:t>How often do you go to the movies?</a:t>
            </a:r>
          </a:p>
          <a:p>
            <a:r>
              <a:rPr lang="en-US" altLang="zh-CN" sz="3200" b="1" i="1"/>
              <a:t>Ch</a:t>
            </a:r>
            <a:r>
              <a:rPr lang="en-US" altLang="ja-JP" sz="3200" b="1" i="1"/>
              <a:t>e</a:t>
            </a:r>
            <a:r>
              <a:rPr lang="en-US" altLang="zh-CN" sz="3200" b="1" i="1"/>
              <a:t>ng</a:t>
            </a:r>
            <a:r>
              <a:rPr lang="en-US" altLang="ja-JP" sz="3200" b="1" i="1"/>
              <a:t>   </a:t>
            </a:r>
            <a:r>
              <a:rPr lang="zh-CN" altLang="en-US" sz="3200" b="1"/>
              <a:t>：</a:t>
            </a:r>
            <a:r>
              <a:rPr lang="en-US" altLang="zh-CN" sz="3200" b="1"/>
              <a:t>Uh ... </a:t>
            </a:r>
            <a:r>
              <a:rPr lang="en-US" altLang="ja-JP" sz="3200" b="1"/>
              <a:t>l</a:t>
            </a:r>
            <a:r>
              <a:rPr lang="en-US" altLang="zh-CN" sz="3200" b="1"/>
              <a:t>et</a:t>
            </a:r>
            <a:r>
              <a:rPr lang="en-US" altLang="ja-JP" sz="3200" b="1"/>
              <a:t>’</a:t>
            </a:r>
            <a:r>
              <a:rPr lang="en-US" altLang="zh-CN" sz="3200" b="1"/>
              <a:t>s see ... maybe once a month?</a:t>
            </a:r>
          </a:p>
          <a:p>
            <a:r>
              <a:rPr lang="en-US" altLang="zh-CN" sz="3200" b="1" i="1"/>
              <a:t>Reporter</a:t>
            </a:r>
            <a:r>
              <a:rPr lang="zh-CN" altLang="en-US" sz="3200" b="1"/>
              <a:t>：</a:t>
            </a:r>
            <a:r>
              <a:rPr lang="en-US" altLang="zh-CN" sz="3200" b="1"/>
              <a:t>How often do you exercise?</a:t>
            </a:r>
          </a:p>
          <a:p>
            <a:r>
              <a:rPr lang="en-US" altLang="zh-CN" sz="3200" b="1" i="1"/>
              <a:t>Ch</a:t>
            </a:r>
            <a:r>
              <a:rPr lang="en-US" altLang="ja-JP" sz="3200" b="1" i="1"/>
              <a:t>e</a:t>
            </a:r>
            <a:r>
              <a:rPr lang="en-US" altLang="zh-CN" sz="3200" b="1" i="1"/>
              <a:t>ng</a:t>
            </a:r>
            <a:r>
              <a:rPr lang="en-US" altLang="ja-JP" sz="3200" b="1" i="1"/>
              <a:t>   </a:t>
            </a:r>
            <a:r>
              <a:rPr lang="zh-CN" altLang="en-US" sz="3200" b="1"/>
              <a:t>：</a:t>
            </a:r>
            <a:r>
              <a:rPr lang="en-US" altLang="zh-CN" sz="3200" b="1"/>
              <a:t>Oh,I exercise about three times a week.</a:t>
            </a:r>
          </a:p>
          <a:p>
            <a:r>
              <a:rPr lang="en-US" altLang="zh-CN" sz="3200" b="1" i="1"/>
              <a:t>Reporter</a:t>
            </a:r>
            <a:r>
              <a:rPr lang="zh-CN" altLang="en-US" sz="3200" b="1"/>
              <a:t>：</a:t>
            </a:r>
            <a:r>
              <a:rPr lang="en-US" altLang="zh-CN" sz="3200" b="1"/>
              <a:t>How often do you shop?</a:t>
            </a:r>
          </a:p>
          <a:p>
            <a:r>
              <a:rPr lang="en-US" altLang="zh-CN" sz="3200" b="1" i="1"/>
              <a:t>Ch</a:t>
            </a:r>
            <a:r>
              <a:rPr lang="en-US" altLang="ja-JP" sz="3200" b="1" i="1"/>
              <a:t>e</a:t>
            </a:r>
            <a:r>
              <a:rPr lang="en-US" altLang="zh-CN" sz="3200" b="1" i="1"/>
              <a:t>ng</a:t>
            </a:r>
            <a:r>
              <a:rPr lang="en-US" altLang="ja-JP" sz="3200" b="1" i="1"/>
              <a:t>   </a:t>
            </a:r>
            <a:r>
              <a:rPr lang="zh-CN" altLang="en-US" sz="3200" b="1"/>
              <a:t>：</a:t>
            </a:r>
            <a:r>
              <a:rPr lang="en-US" altLang="zh-CN" sz="3200" b="1"/>
              <a:t>Shop?</a:t>
            </a:r>
            <a:r>
              <a:rPr lang="en-US" altLang="ja-JP" sz="3200" b="1"/>
              <a:t> </a:t>
            </a:r>
            <a:r>
              <a:rPr lang="en-US" altLang="zh-CN" sz="3200" b="1"/>
              <a:t>I shop about ... about twice a </a:t>
            </a:r>
          </a:p>
          <a:p>
            <a:r>
              <a:rPr lang="en-US" altLang="zh-CN" sz="3200" b="1"/>
              <a:t>                  month.</a:t>
            </a:r>
          </a:p>
        </p:txBody>
      </p:sp>
      <p:pic>
        <p:nvPicPr>
          <p:cNvPr id="147465" name="Section A 2a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260350"/>
            <a:ext cx="377825" cy="59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474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54309" fill="hold"/>
                                        <p:tgtEl>
                                          <p:spTgt spid="1474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465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7465"/>
                </p:tgtEl>
              </p:cMediaNode>
            </p:audio>
          </p:childTnLst>
        </p:cTn>
      </p:par>
    </p:tnLst>
    <p:bldLst>
      <p:bldP spid="174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25" name="Picture 9" descr="MS4}2UQMNJ}W)CQUK3RZ({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1618" name="Group 2"/>
          <p:cNvGrpSpPr>
            <a:grpSpLocks/>
          </p:cNvGrpSpPr>
          <p:nvPr/>
        </p:nvGrpSpPr>
        <p:grpSpPr bwMode="auto">
          <a:xfrm>
            <a:off x="539750" y="1916113"/>
            <a:ext cx="7561263" cy="4103687"/>
            <a:chOff x="0" y="0"/>
            <a:chExt cx="5035" cy="2677"/>
          </a:xfrm>
        </p:grpSpPr>
        <p:sp>
          <p:nvSpPr>
            <p:cNvPr id="111619" name="AutoShape 3"/>
            <p:cNvSpPr>
              <a:spLocks noChangeArrowheads="1"/>
            </p:cNvSpPr>
            <p:nvPr/>
          </p:nvSpPr>
          <p:spPr bwMode="auto">
            <a:xfrm>
              <a:off x="0" y="0"/>
              <a:ext cx="5035" cy="2677"/>
            </a:xfrm>
            <a:prstGeom prst="parallelogram">
              <a:avLst>
                <a:gd name="adj" fmla="val 1942"/>
              </a:avLst>
            </a:prstGeom>
            <a:solidFill>
              <a:srgbClr val="808000"/>
            </a:solidFill>
            <a:ln w="444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1620" name="Text Box 4"/>
            <p:cNvSpPr txBox="1">
              <a:spLocks noChangeArrowheads="1"/>
            </p:cNvSpPr>
            <p:nvPr/>
          </p:nvSpPr>
          <p:spPr bwMode="auto">
            <a:xfrm>
              <a:off x="143" y="88"/>
              <a:ext cx="4758" cy="25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342900" indent="-3429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800100" indent="-3429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257300" indent="-3429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indent="-3429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171700" indent="-3429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628900" indent="-3429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086100" indent="-3429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543300" indent="-3429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000500" indent="-3429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lnSpc>
                  <a:spcPct val="115000"/>
                </a:lnSpc>
                <a:buFont typeface="Arial" pitchFamily="34" charset="0"/>
                <a:buNone/>
              </a:pPr>
              <a:r>
                <a:rPr kumimoji="0" lang="en-US" altLang="zh-CN" sz="3600" b="1">
                  <a:solidFill>
                    <a:srgbClr val="EB0520"/>
                  </a:solidFill>
                </a:rPr>
                <a:t>A:</a:t>
              </a:r>
              <a:r>
                <a:rPr kumimoji="0" lang="en-US" altLang="zh-CN" sz="3600" b="1">
                  <a:solidFill>
                    <a:srgbClr val="3333CC"/>
                  </a:solidFill>
                </a:rPr>
                <a:t> </a:t>
              </a:r>
              <a:r>
                <a:rPr kumimoji="0" lang="en-US" altLang="zh-CN" sz="3600" b="1">
                  <a:solidFill>
                    <a:srgbClr val="00CC00"/>
                  </a:solidFill>
                </a:rPr>
                <a:t>How often</a:t>
              </a:r>
              <a:r>
                <a:rPr kumimoji="0" lang="en-US" altLang="zh-CN" sz="3600" b="1">
                  <a:solidFill>
                    <a:srgbClr val="3333CC"/>
                  </a:solidFill>
                </a:rPr>
                <a:t> </a:t>
              </a:r>
              <a:r>
                <a:rPr kumimoji="0" lang="en-US" altLang="zh-CN" sz="3600" b="1"/>
                <a:t>do you watch TV?</a:t>
              </a:r>
            </a:p>
            <a:p>
              <a:pPr>
                <a:lnSpc>
                  <a:spcPct val="115000"/>
                </a:lnSpc>
                <a:buFont typeface="Arial" pitchFamily="34" charset="0"/>
                <a:buNone/>
              </a:pPr>
              <a:r>
                <a:rPr kumimoji="0" lang="en-US" altLang="zh-CN" sz="3600" b="1">
                  <a:solidFill>
                    <a:srgbClr val="006600"/>
                  </a:solidFill>
                </a:rPr>
                <a:t>B:</a:t>
              </a:r>
              <a:r>
                <a:rPr kumimoji="0" lang="en-US" altLang="zh-CN" sz="3600" b="1">
                  <a:solidFill>
                    <a:srgbClr val="3333CC"/>
                  </a:solidFill>
                </a:rPr>
                <a:t> </a:t>
              </a:r>
              <a:r>
                <a:rPr kumimoji="0" lang="en-US" altLang="zh-CN" sz="3600" b="1"/>
                <a:t>I watch TV</a:t>
              </a:r>
              <a:r>
                <a:rPr kumimoji="0" lang="en-US" altLang="zh-CN" sz="3600" b="1">
                  <a:solidFill>
                    <a:srgbClr val="3333CC"/>
                  </a:solidFill>
                </a:rPr>
                <a:t> </a:t>
              </a:r>
              <a:r>
                <a:rPr kumimoji="0" lang="en-US" altLang="zh-CN" sz="3600" b="1">
                  <a:solidFill>
                    <a:srgbClr val="00CC00"/>
                  </a:solidFill>
                </a:rPr>
                <a:t>every day</a:t>
              </a:r>
              <a:r>
                <a:rPr kumimoji="0" lang="en-US" altLang="zh-CN" sz="3600" b="1">
                  <a:solidFill>
                    <a:srgbClr val="3333CC"/>
                  </a:solidFill>
                </a:rPr>
                <a:t>.</a:t>
              </a:r>
            </a:p>
            <a:p>
              <a:pPr>
                <a:lnSpc>
                  <a:spcPct val="115000"/>
                </a:lnSpc>
                <a:buFont typeface="Arial" pitchFamily="34" charset="0"/>
                <a:buNone/>
              </a:pPr>
              <a:r>
                <a:rPr kumimoji="0" lang="en-US" altLang="zh-CN" sz="3600" b="1">
                  <a:solidFill>
                    <a:srgbClr val="EB0520"/>
                  </a:solidFill>
                </a:rPr>
                <a:t>A:</a:t>
              </a:r>
              <a:r>
                <a:rPr kumimoji="0" lang="en-US" altLang="zh-CN" sz="3600" b="1">
                  <a:solidFill>
                    <a:srgbClr val="3333CC"/>
                  </a:solidFill>
                </a:rPr>
                <a:t> </a:t>
              </a:r>
              <a:r>
                <a:rPr kumimoji="0" lang="en-US" altLang="zh-CN" sz="3600" b="1">
                  <a:solidFill>
                    <a:srgbClr val="00CC00"/>
                  </a:solidFill>
                </a:rPr>
                <a:t>What’s your favorite</a:t>
              </a:r>
              <a:r>
                <a:rPr kumimoji="0" lang="en-US" altLang="zh-CN" sz="3600" b="1">
                  <a:solidFill>
                    <a:srgbClr val="3333CC"/>
                  </a:solidFill>
                </a:rPr>
                <a:t> </a:t>
              </a:r>
              <a:r>
                <a:rPr kumimoji="0" lang="en-US" altLang="zh-CN" sz="3600" b="1"/>
                <a:t>program?</a:t>
              </a:r>
            </a:p>
            <a:p>
              <a:pPr>
                <a:lnSpc>
                  <a:spcPct val="115000"/>
                </a:lnSpc>
                <a:buFont typeface="Arial" pitchFamily="34" charset="0"/>
                <a:buNone/>
              </a:pPr>
              <a:r>
                <a:rPr kumimoji="0" lang="en-US" altLang="zh-CN" sz="3600" b="1">
                  <a:solidFill>
                    <a:srgbClr val="006600"/>
                  </a:solidFill>
                </a:rPr>
                <a:t>B:</a:t>
              </a:r>
              <a:r>
                <a:rPr kumimoji="0" lang="en-US" altLang="zh-CN" sz="3600" b="1">
                  <a:solidFill>
                    <a:srgbClr val="3333CC"/>
                  </a:solidFill>
                </a:rPr>
                <a:t> </a:t>
              </a:r>
              <a:r>
                <a:rPr kumimoji="0" lang="en-US" altLang="zh-CN" sz="3600" b="1"/>
                <a:t>It’s Animal World.</a:t>
              </a:r>
            </a:p>
            <a:p>
              <a:pPr>
                <a:lnSpc>
                  <a:spcPct val="115000"/>
                </a:lnSpc>
                <a:buFont typeface="Arial" pitchFamily="34" charset="0"/>
                <a:buNone/>
              </a:pPr>
              <a:r>
                <a:rPr kumimoji="0" lang="en-US" altLang="zh-CN" sz="3600" b="1">
                  <a:solidFill>
                    <a:srgbClr val="EB0520"/>
                  </a:solidFill>
                </a:rPr>
                <a:t>A:</a:t>
              </a:r>
              <a:r>
                <a:rPr kumimoji="0" lang="en-US" altLang="zh-CN" sz="3600" b="1">
                  <a:solidFill>
                    <a:srgbClr val="3333CC"/>
                  </a:solidFill>
                </a:rPr>
                <a:t> </a:t>
              </a:r>
              <a:r>
                <a:rPr kumimoji="0" lang="en-US" altLang="zh-CN" sz="3600" b="1">
                  <a:solidFill>
                    <a:srgbClr val="00CC00"/>
                  </a:solidFill>
                </a:rPr>
                <a:t>How often</a:t>
              </a:r>
              <a:r>
                <a:rPr kumimoji="0" lang="en-US" altLang="zh-CN" sz="3600" b="1">
                  <a:solidFill>
                    <a:srgbClr val="3333CC"/>
                  </a:solidFill>
                </a:rPr>
                <a:t> </a:t>
              </a:r>
              <a:r>
                <a:rPr kumimoji="0" lang="en-US" altLang="zh-CN" sz="3600" b="1"/>
                <a:t>do you watch it?</a:t>
              </a:r>
            </a:p>
            <a:p>
              <a:pPr>
                <a:lnSpc>
                  <a:spcPct val="115000"/>
                </a:lnSpc>
                <a:buFont typeface="Arial" pitchFamily="34" charset="0"/>
                <a:buNone/>
              </a:pPr>
              <a:r>
                <a:rPr kumimoji="0" lang="en-US" altLang="zh-CN" sz="3600" b="1">
                  <a:solidFill>
                    <a:srgbClr val="006600"/>
                  </a:solidFill>
                </a:rPr>
                <a:t>B:(</a:t>
              </a:r>
              <a:r>
                <a:rPr kumimoji="0" lang="en-US" altLang="zh-CN" sz="3600" b="1">
                  <a:solidFill>
                    <a:srgbClr val="3333CC"/>
                  </a:solidFill>
                </a:rPr>
                <a:t> </a:t>
              </a:r>
              <a:r>
                <a:rPr kumimoji="0" lang="en-US" altLang="zh-CN" sz="3600" b="1"/>
                <a:t>I watch it)</a:t>
              </a:r>
              <a:r>
                <a:rPr kumimoji="0" lang="en-US" altLang="zh-CN" sz="3600" b="1">
                  <a:solidFill>
                    <a:srgbClr val="3333CC"/>
                  </a:solidFill>
                </a:rPr>
                <a:t> </a:t>
              </a:r>
              <a:r>
                <a:rPr kumimoji="0" lang="en-US" altLang="zh-CN" sz="3600" b="1">
                  <a:solidFill>
                    <a:srgbClr val="00CC00"/>
                  </a:solidFill>
                </a:rPr>
                <a:t>Twice a week</a:t>
              </a:r>
              <a:r>
                <a:rPr kumimoji="0" lang="en-US" altLang="zh-CN" sz="3600" b="1">
                  <a:solidFill>
                    <a:srgbClr val="3333CC"/>
                  </a:solidFill>
                </a:rPr>
                <a:t>.</a:t>
              </a:r>
            </a:p>
          </p:txBody>
        </p:sp>
      </p:grpSp>
      <p:sp>
        <p:nvSpPr>
          <p:cNvPr id="111621" name="Oval 5"/>
          <p:cNvSpPr>
            <a:spLocks noChangeArrowheads="1"/>
          </p:cNvSpPr>
          <p:nvPr/>
        </p:nvSpPr>
        <p:spPr bwMode="auto">
          <a:xfrm>
            <a:off x="179388" y="333375"/>
            <a:ext cx="649287" cy="576263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Font typeface="Arial" pitchFamily="34" charset="0"/>
              <a:buNone/>
            </a:pPr>
            <a:r>
              <a:rPr kumimoji="0" lang="en-US" altLang="zh-CN" sz="3400" b="1">
                <a:solidFill>
                  <a:srgbClr val="8700E2"/>
                </a:solidFill>
                <a:latin typeface="Arial Black" pitchFamily="34" charset="0"/>
                <a:ea typeface="黑体" pitchFamily="49" charset="-122"/>
              </a:rPr>
              <a:t>2c</a:t>
            </a:r>
          </a:p>
        </p:txBody>
      </p:sp>
      <p:sp>
        <p:nvSpPr>
          <p:cNvPr id="111622" name="Text Box 3"/>
          <p:cNvSpPr txBox="1">
            <a:spLocks noChangeArrowheads="1"/>
          </p:cNvSpPr>
          <p:nvPr/>
        </p:nvSpPr>
        <p:spPr bwMode="auto">
          <a:xfrm>
            <a:off x="900113" y="260350"/>
            <a:ext cx="2735262" cy="762000"/>
          </a:xfrm>
          <a:prstGeom prst="rect">
            <a:avLst/>
          </a:prstGeom>
          <a:solidFill>
            <a:srgbClr val="FFFFF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kumimoji="0" lang="en-US" altLang="zh-CN" sz="4400" b="1">
                <a:solidFill>
                  <a:srgbClr val="9933FF"/>
                </a:solidFill>
                <a:latin typeface="Arial" pitchFamily="34" charset="0"/>
              </a:rPr>
              <a:t>Pairwork</a:t>
            </a:r>
            <a:endParaRPr kumimoji="0" lang="en-US" altLang="zh-CN" sz="4400" b="1"/>
          </a:p>
        </p:txBody>
      </p:sp>
      <p:pic>
        <p:nvPicPr>
          <p:cNvPr id="111623" name="Picture 43" descr="gif04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0"/>
            <a:ext cx="1800225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24" name="Text Box 8"/>
          <p:cNvSpPr txBox="1">
            <a:spLocks noChangeArrowheads="1"/>
          </p:cNvSpPr>
          <p:nvPr/>
        </p:nvSpPr>
        <p:spPr bwMode="auto">
          <a:xfrm>
            <a:off x="323850" y="908050"/>
            <a:ext cx="8640763" cy="102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  <a:buFont typeface="Arial" pitchFamily="34" charset="0"/>
              <a:buNone/>
            </a:pPr>
            <a:r>
              <a:rPr kumimoji="0" lang="en-US" altLang="zh-CN" sz="3600" b="1">
                <a:solidFill>
                  <a:srgbClr val="9933FF"/>
                </a:solidFill>
              </a:rPr>
              <a:t>How often do you do these activities? Fill in the chart and then make conversations.</a:t>
            </a:r>
          </a:p>
        </p:txBody>
      </p:sp>
      <p:pic>
        <p:nvPicPr>
          <p:cNvPr id="111626" name="Picture 10" descr="A1_07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3933825"/>
            <a:ext cx="2339975" cy="243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27" name="Picture 11" descr="01804503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3933825"/>
            <a:ext cx="2339975" cy="244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1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1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9" name="Picture 39" descr="MS4}2UQMNJ}W)CQUK3RZ({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3402" name="Group 42"/>
          <p:cNvGraphicFramePr>
            <a:graphicFrameLocks noGrp="1"/>
          </p:cNvGraphicFramePr>
          <p:nvPr/>
        </p:nvGraphicFramePr>
        <p:xfrm>
          <a:off x="1258888" y="620713"/>
          <a:ext cx="6842125" cy="3678237"/>
        </p:xfrm>
        <a:graphic>
          <a:graphicData uri="http://schemas.openxmlformats.org/drawingml/2006/table">
            <a:tbl>
              <a:tblPr/>
              <a:tblGrid>
                <a:gridCol w="3457575"/>
                <a:gridCol w="3384550"/>
              </a:tblGrid>
              <a:tr h="136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Activities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</a:t>
                      </a:r>
                      <a:r>
                        <a:rPr kumimoji="1" lang="en-US" altLang="zh-CN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how often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watch TV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use the Internet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read English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go to the movies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exercise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385" name="Text Box 25"/>
          <p:cNvSpPr txBox="1">
            <a:spLocks noChangeArrowheads="1"/>
          </p:cNvSpPr>
          <p:nvPr/>
        </p:nvSpPr>
        <p:spPr bwMode="auto">
          <a:xfrm>
            <a:off x="4622800" y="1916113"/>
            <a:ext cx="32623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i="1"/>
              <a:t>Hardly ever</a:t>
            </a:r>
          </a:p>
        </p:txBody>
      </p:sp>
      <p:sp>
        <p:nvSpPr>
          <p:cNvPr id="143386" name="Text Box 26"/>
          <p:cNvSpPr txBox="1">
            <a:spLocks noChangeArrowheads="1"/>
          </p:cNvSpPr>
          <p:nvPr/>
        </p:nvSpPr>
        <p:spPr bwMode="auto">
          <a:xfrm>
            <a:off x="4716463" y="1268413"/>
            <a:ext cx="20161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i="1"/>
              <a:t>Every day</a:t>
            </a:r>
          </a:p>
        </p:txBody>
      </p:sp>
      <p:sp>
        <p:nvSpPr>
          <p:cNvPr id="143387" name="Text Box 27"/>
          <p:cNvSpPr txBox="1">
            <a:spLocks noChangeArrowheads="1"/>
          </p:cNvSpPr>
          <p:nvPr/>
        </p:nvSpPr>
        <p:spPr bwMode="auto">
          <a:xfrm>
            <a:off x="4657725" y="3213100"/>
            <a:ext cx="33702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i="1"/>
              <a:t>Once a month</a:t>
            </a:r>
          </a:p>
        </p:txBody>
      </p:sp>
      <p:sp>
        <p:nvSpPr>
          <p:cNvPr id="143388" name="Text Box 28"/>
          <p:cNvSpPr txBox="1">
            <a:spLocks noChangeArrowheads="1"/>
          </p:cNvSpPr>
          <p:nvPr/>
        </p:nvSpPr>
        <p:spPr bwMode="auto">
          <a:xfrm>
            <a:off x="4624388" y="2565400"/>
            <a:ext cx="31877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i="1"/>
              <a:t>Twice a week</a:t>
            </a:r>
          </a:p>
        </p:txBody>
      </p:sp>
      <p:sp>
        <p:nvSpPr>
          <p:cNvPr id="143389" name="Text Box 29"/>
          <p:cNvSpPr txBox="1">
            <a:spLocks noChangeArrowheads="1"/>
          </p:cNvSpPr>
          <p:nvPr/>
        </p:nvSpPr>
        <p:spPr bwMode="auto">
          <a:xfrm>
            <a:off x="4654550" y="3789363"/>
            <a:ext cx="3733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i="1"/>
              <a:t>Three times a week</a:t>
            </a:r>
          </a:p>
        </p:txBody>
      </p:sp>
      <p:sp>
        <p:nvSpPr>
          <p:cNvPr id="143398" name="Text Box 38"/>
          <p:cNvSpPr txBox="1">
            <a:spLocks noChangeArrowheads="1"/>
          </p:cNvSpPr>
          <p:nvPr/>
        </p:nvSpPr>
        <p:spPr bwMode="auto">
          <a:xfrm>
            <a:off x="900113" y="4652963"/>
            <a:ext cx="73088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/>
              <a:t>A: How often do you ____________?</a:t>
            </a:r>
          </a:p>
          <a:p>
            <a:r>
              <a:rPr lang="en-US" altLang="zh-CN" sz="3600" b="1"/>
              <a:t>B: _______________.</a:t>
            </a:r>
          </a:p>
        </p:txBody>
      </p:sp>
      <p:sp>
        <p:nvSpPr>
          <p:cNvPr id="143403" name="Rectangle 43"/>
          <p:cNvSpPr>
            <a:spLocks noChangeArrowheads="1"/>
          </p:cNvSpPr>
          <p:nvPr/>
        </p:nvSpPr>
        <p:spPr bwMode="auto">
          <a:xfrm>
            <a:off x="827088" y="260350"/>
            <a:ext cx="17430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i="1">
                <a:solidFill>
                  <a:srgbClr val="0000FF"/>
                </a:solidFill>
              </a:rPr>
              <a:t>Pairwork</a:t>
            </a:r>
            <a:endParaRPr lang="zh-CN" altLang="en-US" sz="3200" b="1" i="1">
              <a:solidFill>
                <a:srgbClr val="0000FF"/>
              </a:solidFill>
            </a:endParaRPr>
          </a:p>
        </p:txBody>
      </p:sp>
      <p:grpSp>
        <p:nvGrpSpPr>
          <p:cNvPr id="143405" name="组合 34"/>
          <p:cNvGrpSpPr>
            <a:grpSpLocks noChangeAspect="1"/>
          </p:cNvGrpSpPr>
          <p:nvPr/>
        </p:nvGrpSpPr>
        <p:grpSpPr bwMode="auto">
          <a:xfrm>
            <a:off x="73025" y="0"/>
            <a:ext cx="827088" cy="836613"/>
            <a:chOff x="4776637" y="4257935"/>
            <a:chExt cx="1008000" cy="1154865"/>
          </a:xfrm>
        </p:grpSpPr>
        <p:sp>
          <p:nvSpPr>
            <p:cNvPr id="76" name="Oval 2"/>
            <p:cNvSpPr>
              <a:spLocks noChangeAspect="1" noChangeArrowheads="1"/>
            </p:cNvSpPr>
            <p:nvPr/>
          </p:nvSpPr>
          <p:spPr bwMode="auto">
            <a:xfrm>
              <a:off x="4776637" y="4404800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rgbClr val="6EFF01"/>
                </a:gs>
                <a:gs pos="90000">
                  <a:srgbClr val="0F5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prst="convex"/>
              <a:bevelB w="0" h="0"/>
              <a:contourClr>
                <a:srgbClr val="89FF8C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kumimoji="0" lang="fr-FR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7" name="椭圆 76"/>
            <p:cNvSpPr>
              <a:spLocks/>
            </p:cNvSpPr>
            <p:nvPr/>
          </p:nvSpPr>
          <p:spPr>
            <a:xfrm rot="19388639">
              <a:off x="4776637" y="4463926"/>
              <a:ext cx="682964" cy="46676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45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6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81" name="椭圆 80"/>
            <p:cNvSpPr>
              <a:spLocks noChangeAspect="1"/>
            </p:cNvSpPr>
            <p:nvPr/>
          </p:nvSpPr>
          <p:spPr>
            <a:xfrm>
              <a:off x="4868625" y="4257935"/>
              <a:ext cx="792000" cy="792000"/>
            </a:xfrm>
            <a:prstGeom prst="ellipse">
              <a:avLst/>
            </a:prstGeom>
            <a:gradFill flip="none" rotWithShape="1">
              <a:gsLst>
                <a:gs pos="10000">
                  <a:srgbClr val="6EFF01">
                    <a:alpha val="50000"/>
                  </a:srgbClr>
                </a:gs>
                <a:gs pos="7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800" dirty="0"/>
            </a:p>
          </p:txBody>
        </p:sp>
      </p:grpSp>
      <p:sp>
        <p:nvSpPr>
          <p:cNvPr id="143404" name="Rectangle 44"/>
          <p:cNvSpPr>
            <a:spLocks noChangeArrowheads="1"/>
          </p:cNvSpPr>
          <p:nvPr/>
        </p:nvSpPr>
        <p:spPr bwMode="auto">
          <a:xfrm>
            <a:off x="179388" y="123825"/>
            <a:ext cx="615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en-US" altLang="zh-CN" sz="36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2c</a:t>
            </a:r>
            <a:endParaRPr kumimoji="0" lang="zh-CN" altLang="en-US" sz="3600" b="1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3411" name="Text Box 51"/>
          <p:cNvSpPr txBox="1">
            <a:spLocks noChangeArrowheads="1"/>
          </p:cNvSpPr>
          <p:nvPr/>
        </p:nvSpPr>
        <p:spPr bwMode="auto">
          <a:xfrm>
            <a:off x="565150" y="0"/>
            <a:ext cx="85788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         Fill the chart and then make conversations.</a:t>
            </a:r>
          </a:p>
        </p:txBody>
      </p:sp>
      <p:sp>
        <p:nvSpPr>
          <p:cNvPr id="143413" name="Rectangle 53"/>
          <p:cNvSpPr>
            <a:spLocks noChangeArrowheads="1"/>
          </p:cNvSpPr>
          <p:nvPr/>
        </p:nvSpPr>
        <p:spPr bwMode="auto">
          <a:xfrm>
            <a:off x="250825" y="4213225"/>
            <a:ext cx="8713788" cy="252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×× is a Middle School student. He reads English twice a week. He  watch TV every day. He goes to the movies once a month, and he  exercise three times a week. But he hardly ever uses the Internet.</a:t>
            </a:r>
            <a:r>
              <a:rPr lang="en-US" altLang="zh-CN" sz="32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3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3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3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3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3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3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43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43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3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43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43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45" dur="500"/>
                                        <p:tgtEl>
                                          <p:spTgt spid="143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48" dur="500"/>
                                        <p:tgtEl>
                                          <p:spTgt spid="143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1434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1434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1434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5" grpId="0" autoUpdateAnimBg="0"/>
      <p:bldP spid="143386" grpId="0" autoUpdateAnimBg="0"/>
      <p:bldP spid="143387" grpId="0" autoUpdateAnimBg="0"/>
      <p:bldP spid="143388" grpId="0" autoUpdateAnimBg="0"/>
      <p:bldP spid="143389" grpId="0" autoUpdateAnimBg="0"/>
      <p:bldP spid="143398" grpId="0" build="allAtOnce"/>
      <p:bldP spid="1434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8" name="Picture 6" descr="MS4}2UQMNJ}W)CQUK3RZ({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1314" name="Rectangle 2"/>
          <p:cNvSpPr>
            <a:spLocks noChangeArrowheads="1"/>
          </p:cNvSpPr>
          <p:nvPr/>
        </p:nvSpPr>
        <p:spPr bwMode="auto">
          <a:xfrm>
            <a:off x="625475" y="2978150"/>
            <a:ext cx="8137525" cy="693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</a:pPr>
            <a:endParaRPr kumimoji="0" lang="zh-CN" altLang="en-US" sz="3600" b="1"/>
          </a:p>
        </p:txBody>
      </p:sp>
      <p:sp>
        <p:nvSpPr>
          <p:cNvPr id="141315" name="Text Box 3"/>
          <p:cNvSpPr txBox="1">
            <a:spLocks noChangeArrowheads="1"/>
          </p:cNvSpPr>
          <p:nvPr/>
        </p:nvSpPr>
        <p:spPr bwMode="auto">
          <a:xfrm>
            <a:off x="4427538" y="1125538"/>
            <a:ext cx="446563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en-US" altLang="zh-CN" sz="4000" b="1">
                <a:solidFill>
                  <a:srgbClr val="FF0000"/>
                </a:solidFill>
              </a:rPr>
              <a:t>have  piano lessons</a:t>
            </a:r>
          </a:p>
          <a:p>
            <a:endParaRPr kumimoji="0"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141316" name="Text Box 4"/>
          <p:cNvSpPr txBox="1">
            <a:spLocks noChangeArrowheads="1"/>
          </p:cNvSpPr>
          <p:nvPr/>
        </p:nvSpPr>
        <p:spPr bwMode="auto">
          <a:xfrm>
            <a:off x="34925" y="3644900"/>
            <a:ext cx="937736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4000" b="1"/>
              <a:t>A: What does </a:t>
            </a:r>
            <a:r>
              <a:rPr kumimoji="0" lang="en-US" altLang="zh-CN" sz="4000" b="1"/>
              <a:t>she usually do?</a:t>
            </a:r>
          </a:p>
          <a:p>
            <a:r>
              <a:rPr kumimoji="0" lang="zh-CN" altLang="en-US" sz="4000" b="1"/>
              <a:t>B: </a:t>
            </a:r>
            <a:r>
              <a:rPr kumimoji="0" lang="en-US" altLang="zh-CN" sz="4000" b="1"/>
              <a:t>She usually </a:t>
            </a:r>
            <a:r>
              <a:rPr kumimoji="0" lang="en-US" altLang="zh-CN" sz="4000" b="1">
                <a:solidFill>
                  <a:srgbClr val="FF0000"/>
                </a:solidFill>
              </a:rPr>
              <a:t>has piano lessons</a:t>
            </a:r>
            <a:r>
              <a:rPr kumimoji="0" lang="en-US" altLang="zh-CN" sz="4000" b="1"/>
              <a:t>.</a:t>
            </a:r>
          </a:p>
          <a:p>
            <a:r>
              <a:rPr kumimoji="0" lang="zh-CN" altLang="en-US" sz="4000" b="1"/>
              <a:t>A: How often does </a:t>
            </a:r>
            <a:r>
              <a:rPr kumimoji="0" lang="en-US" altLang="zh-CN" sz="4000" b="1"/>
              <a:t>she </a:t>
            </a:r>
            <a:r>
              <a:rPr kumimoji="0" lang="en-US" altLang="zh-CN" sz="4000" b="1">
                <a:solidFill>
                  <a:srgbClr val="FF0000"/>
                </a:solidFill>
              </a:rPr>
              <a:t>have piano lessons</a:t>
            </a:r>
            <a:r>
              <a:rPr kumimoji="0" lang="en-US" altLang="zh-CN" sz="4000" b="1"/>
              <a:t>?</a:t>
            </a:r>
          </a:p>
          <a:p>
            <a:r>
              <a:rPr kumimoji="0" lang="zh-CN" altLang="en-US" sz="4000" b="1"/>
              <a:t>B: </a:t>
            </a:r>
            <a:r>
              <a:rPr kumimoji="0" lang="en-US" altLang="zh-CN" sz="4000" b="1"/>
              <a:t>She </a:t>
            </a:r>
            <a:r>
              <a:rPr kumimoji="0" lang="en-US" altLang="zh-CN" sz="4000" b="1">
                <a:solidFill>
                  <a:srgbClr val="FF0000"/>
                </a:solidFill>
              </a:rPr>
              <a:t>has piano lessons twice a week</a:t>
            </a:r>
            <a:r>
              <a:rPr kumimoji="0" lang="en-US" altLang="zh-CN" sz="4000" b="1"/>
              <a:t>.</a:t>
            </a:r>
          </a:p>
        </p:txBody>
      </p:sp>
      <p:pic>
        <p:nvPicPr>
          <p:cNvPr id="141317" name="Picture 5" descr="go skateboardi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06400"/>
            <a:ext cx="4105275" cy="316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1319" name="Picture 7" descr="baoruan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133600"/>
            <a:ext cx="1439862" cy="211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321" name="Picture 9" descr="A78igj%20%282043%2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04813"/>
            <a:ext cx="4103688" cy="338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322" name="Picture 10" descr="58d68716eab93f313d938e4af1_smal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1989138"/>
            <a:ext cx="1143000" cy="106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328" name="Picture 16" descr="4380744_091054016343_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4103688" cy="3529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1329" name="Text Box 17"/>
          <p:cNvSpPr txBox="1">
            <a:spLocks noChangeArrowheads="1"/>
          </p:cNvSpPr>
          <p:nvPr/>
        </p:nvSpPr>
        <p:spPr bwMode="auto">
          <a:xfrm>
            <a:off x="4356100" y="1773238"/>
            <a:ext cx="4465638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en-US" altLang="zh-CN" sz="4000" b="1">
                <a:solidFill>
                  <a:srgbClr val="FF0000"/>
                </a:solidFill>
              </a:rPr>
              <a:t>have  dance lessons</a:t>
            </a:r>
          </a:p>
          <a:p>
            <a:endParaRPr kumimoji="0" lang="zh-CN" altLang="en-US" sz="4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1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1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1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41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41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8" name="Picture 4" descr="MS4}2UQMNJ}W)CQUK3RZ({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9997" name="Picture 13" descr="儿童节韩国儿童矢量素材 - 男孩女孩篇 - 男孩女孩向量图7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836613"/>
            <a:ext cx="1944688" cy="247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9996" name="Picture 12" descr="watch TV too muc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4900"/>
            <a:ext cx="2627313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0013" name="Picture 29" descr="1J51944C-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3716338"/>
            <a:ext cx="2089150" cy="233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0015" name="Picture 31" descr="u=1530119213,1409758443&amp;fm=23&amp;gp=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3789363"/>
            <a:ext cx="2566987" cy="225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0011" name="Picture 27" descr="u=3912207821,1456847930&amp;fm=23&amp;gp=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4" t="14038"/>
          <a:stretch>
            <a:fillRect/>
          </a:stretch>
        </p:blipFill>
        <p:spPr bwMode="auto">
          <a:xfrm>
            <a:off x="6443663" y="836613"/>
            <a:ext cx="2160587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0007" name="Picture 23" descr="9659557_100332419164_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4" t="8655" r="4491"/>
          <a:stretch>
            <a:fillRect/>
          </a:stretch>
        </p:blipFill>
        <p:spPr bwMode="auto">
          <a:xfrm>
            <a:off x="3267075" y="836613"/>
            <a:ext cx="2508250" cy="259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9991" name="Text Box 7"/>
          <p:cNvSpPr txBox="1">
            <a:spLocks noChangeArrowheads="1"/>
          </p:cNvSpPr>
          <p:nvPr/>
        </p:nvSpPr>
        <p:spPr bwMode="auto">
          <a:xfrm>
            <a:off x="6804025" y="3141663"/>
            <a:ext cx="15843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i="1">
                <a:solidFill>
                  <a:srgbClr val="FF0000"/>
                </a:solidFill>
              </a:rPr>
              <a:t>often</a:t>
            </a:r>
          </a:p>
        </p:txBody>
      </p:sp>
      <p:sp>
        <p:nvSpPr>
          <p:cNvPr id="169992" name="Text Box 8"/>
          <p:cNvSpPr txBox="1">
            <a:spLocks noChangeArrowheads="1"/>
          </p:cNvSpPr>
          <p:nvPr/>
        </p:nvSpPr>
        <p:spPr bwMode="auto">
          <a:xfrm>
            <a:off x="179388" y="5949950"/>
            <a:ext cx="2590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i="1">
                <a:solidFill>
                  <a:srgbClr val="FF0000"/>
                </a:solidFill>
              </a:rPr>
              <a:t>sometimes</a:t>
            </a:r>
          </a:p>
        </p:txBody>
      </p:sp>
      <p:sp>
        <p:nvSpPr>
          <p:cNvPr id="169993" name="Text Box 9"/>
          <p:cNvSpPr txBox="1">
            <a:spLocks noChangeArrowheads="1"/>
          </p:cNvSpPr>
          <p:nvPr/>
        </p:nvSpPr>
        <p:spPr bwMode="auto">
          <a:xfrm>
            <a:off x="3203575" y="5949950"/>
            <a:ext cx="3168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i="1">
                <a:solidFill>
                  <a:srgbClr val="FF0000"/>
                </a:solidFill>
              </a:rPr>
              <a:t>hardly ever</a:t>
            </a:r>
          </a:p>
        </p:txBody>
      </p:sp>
      <p:sp>
        <p:nvSpPr>
          <p:cNvPr id="169994" name="Text Box 10"/>
          <p:cNvSpPr txBox="1">
            <a:spLocks noChangeArrowheads="1"/>
          </p:cNvSpPr>
          <p:nvPr/>
        </p:nvSpPr>
        <p:spPr bwMode="auto">
          <a:xfrm>
            <a:off x="7164388" y="5876925"/>
            <a:ext cx="1441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i="1">
                <a:solidFill>
                  <a:srgbClr val="FF0000"/>
                </a:solidFill>
              </a:rPr>
              <a:t>never</a:t>
            </a:r>
          </a:p>
        </p:txBody>
      </p:sp>
      <p:sp>
        <p:nvSpPr>
          <p:cNvPr id="170002" name="Text Box 18"/>
          <p:cNvSpPr txBox="1">
            <a:spLocks noChangeArrowheads="1"/>
          </p:cNvSpPr>
          <p:nvPr/>
        </p:nvSpPr>
        <p:spPr bwMode="auto">
          <a:xfrm>
            <a:off x="107950" y="115888"/>
            <a:ext cx="8893175" cy="70167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kumimoji="0" lang="en-US" altLang="zh-CN" sz="4000" b="1">
                <a:solidFill>
                  <a:srgbClr val="003300"/>
                </a:solidFill>
              </a:rPr>
              <a:t>                       Talk about your mother.</a:t>
            </a:r>
          </a:p>
        </p:txBody>
      </p:sp>
      <p:sp>
        <p:nvSpPr>
          <p:cNvPr id="170003" name="Rectangle 19"/>
          <p:cNvSpPr>
            <a:spLocks noChangeArrowheads="1"/>
          </p:cNvSpPr>
          <p:nvPr/>
        </p:nvSpPr>
        <p:spPr bwMode="auto">
          <a:xfrm>
            <a:off x="250825" y="115888"/>
            <a:ext cx="16621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sz="4400" b="1">
                <a:solidFill>
                  <a:schemeClr val="accent2"/>
                </a:solidFill>
                <a:latin typeface="Monotype Corsiva" pitchFamily="66" charset="0"/>
              </a:rPr>
              <a:t>Review</a:t>
            </a:r>
            <a:endParaRPr kumimoji="0" lang="zh-CN" altLang="en-US" sz="4400" b="1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169989" name="Text Box 5"/>
          <p:cNvSpPr txBox="1">
            <a:spLocks noChangeArrowheads="1"/>
          </p:cNvSpPr>
          <p:nvPr/>
        </p:nvSpPr>
        <p:spPr bwMode="auto">
          <a:xfrm>
            <a:off x="250825" y="3141663"/>
            <a:ext cx="20177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i="1">
                <a:solidFill>
                  <a:srgbClr val="FF0000"/>
                </a:solidFill>
              </a:rPr>
              <a:t>always</a:t>
            </a:r>
          </a:p>
        </p:txBody>
      </p:sp>
      <p:sp>
        <p:nvSpPr>
          <p:cNvPr id="169990" name="Text Box 6"/>
          <p:cNvSpPr txBox="1">
            <a:spLocks noChangeArrowheads="1"/>
          </p:cNvSpPr>
          <p:nvPr/>
        </p:nvSpPr>
        <p:spPr bwMode="auto">
          <a:xfrm>
            <a:off x="2555875" y="3141663"/>
            <a:ext cx="3124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>
              <a:spcBef>
                <a:spcPct val="50000"/>
              </a:spcBef>
            </a:pPr>
            <a:r>
              <a:rPr lang="en-US" altLang="zh-CN" sz="3600" b="1" i="1">
                <a:solidFill>
                  <a:srgbClr val="FF0000"/>
                </a:solidFill>
              </a:rPr>
              <a:t>    usually</a:t>
            </a:r>
          </a:p>
        </p:txBody>
      </p:sp>
      <p:sp>
        <p:nvSpPr>
          <p:cNvPr id="170016" name="Rectangle 32"/>
          <p:cNvSpPr>
            <a:spLocks noChangeArrowheads="1"/>
          </p:cNvSpPr>
          <p:nvPr/>
        </p:nvSpPr>
        <p:spPr bwMode="auto">
          <a:xfrm>
            <a:off x="323850" y="2060575"/>
            <a:ext cx="2247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b="1">
                <a:latin typeface="Arial" pitchFamily="34" charset="0"/>
              </a:rPr>
              <a:t>do housework</a:t>
            </a:r>
          </a:p>
        </p:txBody>
      </p:sp>
      <p:sp>
        <p:nvSpPr>
          <p:cNvPr id="170017" name="Rectangle 33"/>
          <p:cNvSpPr>
            <a:spLocks noChangeArrowheads="1"/>
          </p:cNvSpPr>
          <p:nvPr/>
        </p:nvSpPr>
        <p:spPr bwMode="auto">
          <a:xfrm>
            <a:off x="1042988" y="5157788"/>
            <a:ext cx="1520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b="1">
                <a:solidFill>
                  <a:schemeClr val="bg1"/>
                </a:solidFill>
                <a:latin typeface="Arial" pitchFamily="34" charset="0"/>
              </a:rPr>
              <a:t>watch TV</a:t>
            </a:r>
            <a:endParaRPr kumimoji="0" lang="zh-CN" alt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70018" name="Rectangle 34"/>
          <p:cNvSpPr>
            <a:spLocks noChangeArrowheads="1"/>
          </p:cNvSpPr>
          <p:nvPr/>
        </p:nvSpPr>
        <p:spPr bwMode="auto">
          <a:xfrm>
            <a:off x="4572000" y="2108200"/>
            <a:ext cx="1406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b="1">
                <a:solidFill>
                  <a:schemeClr val="bg1"/>
                </a:solidFill>
                <a:latin typeface="Arial" pitchFamily="34" charset="0"/>
              </a:rPr>
              <a:t>exercise</a:t>
            </a:r>
          </a:p>
        </p:txBody>
      </p:sp>
      <p:sp>
        <p:nvSpPr>
          <p:cNvPr id="170019" name="Rectangle 35"/>
          <p:cNvSpPr>
            <a:spLocks noChangeArrowheads="1"/>
          </p:cNvSpPr>
          <p:nvPr/>
        </p:nvSpPr>
        <p:spPr bwMode="auto">
          <a:xfrm>
            <a:off x="6516688" y="2060575"/>
            <a:ext cx="2008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b="1">
                <a:solidFill>
                  <a:schemeClr val="bg1"/>
                </a:solidFill>
                <a:latin typeface="Arial" pitchFamily="34" charset="0"/>
              </a:rPr>
              <a:t>go shopping</a:t>
            </a:r>
          </a:p>
        </p:txBody>
      </p:sp>
      <p:sp>
        <p:nvSpPr>
          <p:cNvPr id="170020" name="Rectangle 36"/>
          <p:cNvSpPr>
            <a:spLocks noChangeArrowheads="1"/>
          </p:cNvSpPr>
          <p:nvPr/>
        </p:nvSpPr>
        <p:spPr bwMode="auto">
          <a:xfrm>
            <a:off x="3995738" y="5445125"/>
            <a:ext cx="828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b="1">
                <a:solidFill>
                  <a:schemeClr val="bg1"/>
                </a:solidFill>
                <a:latin typeface="Arial" pitchFamily="34" charset="0"/>
              </a:rPr>
              <a:t>read</a:t>
            </a:r>
          </a:p>
        </p:txBody>
      </p:sp>
      <p:sp>
        <p:nvSpPr>
          <p:cNvPr id="170021" name="Rectangle 37"/>
          <p:cNvSpPr>
            <a:spLocks noChangeArrowheads="1"/>
          </p:cNvSpPr>
          <p:nvPr/>
        </p:nvSpPr>
        <p:spPr bwMode="auto">
          <a:xfrm>
            <a:off x="6084888" y="5084763"/>
            <a:ext cx="2452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b="1">
                <a:solidFill>
                  <a:schemeClr val="bg1"/>
                </a:solidFill>
                <a:latin typeface="Arial" pitchFamily="34" charset="0"/>
              </a:rPr>
              <a:t>use the Internet</a:t>
            </a:r>
          </a:p>
        </p:txBody>
      </p:sp>
      <p:pic>
        <p:nvPicPr>
          <p:cNvPr id="170022" name="Picture 38" descr="woman7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15888"/>
            <a:ext cx="125730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9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9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69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170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69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4" dur="500"/>
                                        <p:tgtEl>
                                          <p:spTgt spid="170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9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9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69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170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69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70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69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91" grpId="0"/>
      <p:bldP spid="169992" grpId="0"/>
      <p:bldP spid="169993" grpId="0"/>
      <p:bldP spid="169994" grpId="0"/>
      <p:bldP spid="169989" grpId="0"/>
      <p:bldP spid="16999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41" name="Picture 5" descr="MS4}2UQMNJ}W)CQUK3RZ({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6743" name="Rectangle 7"/>
          <p:cNvSpPr>
            <a:spLocks noChangeArrowheads="1"/>
          </p:cNvSpPr>
          <p:nvPr/>
        </p:nvSpPr>
        <p:spPr bwMode="auto">
          <a:xfrm>
            <a:off x="1258888" y="3175"/>
            <a:ext cx="7416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0000FF"/>
                </a:solidFill>
              </a:rPr>
              <a:t>2d.Role-play the conversation.</a:t>
            </a:r>
            <a:endParaRPr lang="zh-CN" altLang="en-US" sz="4400" b="1">
              <a:solidFill>
                <a:srgbClr val="0000FF"/>
              </a:solidFill>
            </a:endParaRPr>
          </a:p>
        </p:txBody>
      </p:sp>
      <p:pic>
        <p:nvPicPr>
          <p:cNvPr id="116745" name="Picture 9" descr="72040335_743513673_w150p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1557338"/>
            <a:ext cx="1428750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0" y="620713"/>
            <a:ext cx="8964613" cy="642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chemeClr val="accent2"/>
                </a:solidFill>
              </a:rPr>
              <a:t>Jack:</a:t>
            </a:r>
            <a:r>
              <a:rPr lang="en-US" altLang="zh-CN" sz="3200"/>
              <a:t>  Hi, Claire, are you free next week?</a:t>
            </a:r>
          </a:p>
          <a:p>
            <a:r>
              <a:rPr lang="en-US" altLang="zh-CN" sz="3200">
                <a:solidFill>
                  <a:srgbClr val="FF00FF"/>
                </a:solidFill>
              </a:rPr>
              <a:t>Claire: </a:t>
            </a:r>
            <a:r>
              <a:rPr lang="en-US" altLang="zh-CN" sz="3200"/>
              <a:t>Hmm…</a:t>
            </a:r>
            <a:r>
              <a:rPr lang="en-US" altLang="zh-CN" sz="3200">
                <a:solidFill>
                  <a:srgbClr val="FF0000"/>
                </a:solidFill>
              </a:rPr>
              <a:t>next</a:t>
            </a:r>
            <a:r>
              <a:rPr lang="en-US" altLang="zh-CN" sz="3200"/>
              <a:t> </a:t>
            </a:r>
            <a:r>
              <a:rPr lang="en-US" altLang="zh-CN" sz="3200">
                <a:solidFill>
                  <a:srgbClr val="FF0000"/>
                </a:solidFill>
              </a:rPr>
              <a:t>week is quite full for me</a:t>
            </a:r>
            <a:r>
              <a:rPr lang="en-US" altLang="zh-CN" sz="3200"/>
              <a:t>, Jack.</a:t>
            </a:r>
          </a:p>
          <a:p>
            <a:r>
              <a:rPr lang="en-US" altLang="zh-CN" sz="3200">
                <a:solidFill>
                  <a:schemeClr val="accent2"/>
                </a:solidFill>
              </a:rPr>
              <a:t>Jack:</a:t>
            </a:r>
            <a:r>
              <a:rPr lang="en-US" altLang="zh-CN" sz="3200"/>
              <a:t>  Really? </a:t>
            </a:r>
            <a:r>
              <a:rPr lang="en-US" altLang="zh-CN" sz="3200">
                <a:solidFill>
                  <a:srgbClr val="FF0000"/>
                </a:solidFill>
              </a:rPr>
              <a:t>How come?</a:t>
            </a:r>
          </a:p>
          <a:p>
            <a:r>
              <a:rPr lang="en-US" altLang="zh-CN" sz="3200">
                <a:solidFill>
                  <a:srgbClr val="FF00FF"/>
                </a:solidFill>
              </a:rPr>
              <a:t>Claire: </a:t>
            </a:r>
            <a:r>
              <a:rPr lang="en-US" altLang="zh-CN" sz="3200"/>
              <a:t>I have dance and piano lessons.</a:t>
            </a:r>
          </a:p>
          <a:p>
            <a:r>
              <a:rPr lang="en-US" altLang="zh-CN" sz="3200">
                <a:solidFill>
                  <a:schemeClr val="accent2"/>
                </a:solidFill>
              </a:rPr>
              <a:t>Jack:</a:t>
            </a:r>
            <a:r>
              <a:rPr lang="en-US" altLang="zh-CN" sz="3200"/>
              <a:t>  </a:t>
            </a:r>
            <a:r>
              <a:rPr lang="en-US" altLang="zh-CN" sz="3200">
                <a:solidFill>
                  <a:srgbClr val="FF0000"/>
                </a:solidFill>
              </a:rPr>
              <a:t>What kind of dance are you learning?</a:t>
            </a:r>
          </a:p>
          <a:p>
            <a:r>
              <a:rPr lang="en-US" altLang="zh-CN" sz="3200">
                <a:solidFill>
                  <a:srgbClr val="FF00FF"/>
                </a:solidFill>
              </a:rPr>
              <a:t>Claire: </a:t>
            </a:r>
            <a:r>
              <a:rPr lang="en-US" altLang="zh-CN" sz="3200"/>
              <a:t>Oh, swing dance. It’s fun! I have class once a</a:t>
            </a:r>
          </a:p>
          <a:p>
            <a:r>
              <a:rPr lang="en-US" altLang="zh-CN" sz="3200"/>
              <a:t>            week, every Monday.</a:t>
            </a:r>
          </a:p>
          <a:p>
            <a:r>
              <a:rPr lang="en-US" altLang="zh-CN" sz="3200">
                <a:solidFill>
                  <a:schemeClr val="accent2"/>
                </a:solidFill>
              </a:rPr>
              <a:t>Jack:</a:t>
            </a:r>
            <a:r>
              <a:rPr lang="en-US" altLang="zh-CN" sz="3200"/>
              <a:t>  How often do you have piano lessons?</a:t>
            </a:r>
          </a:p>
          <a:p>
            <a:r>
              <a:rPr lang="en-US" altLang="zh-CN" sz="3200">
                <a:solidFill>
                  <a:srgbClr val="FF00FF"/>
                </a:solidFill>
              </a:rPr>
              <a:t>Claire: </a:t>
            </a:r>
            <a:r>
              <a:rPr lang="en-US" altLang="zh-CN" sz="3200"/>
              <a:t>Twice a week, on Wednesday and Friday.</a:t>
            </a:r>
          </a:p>
          <a:p>
            <a:r>
              <a:rPr lang="en-US" altLang="zh-CN" sz="3200">
                <a:solidFill>
                  <a:schemeClr val="accent2"/>
                </a:solidFill>
              </a:rPr>
              <a:t>Jack:</a:t>
            </a:r>
            <a:r>
              <a:rPr lang="en-US" altLang="zh-CN" sz="3200"/>
              <a:t>  Well, how about Tuesday?</a:t>
            </a:r>
          </a:p>
          <a:p>
            <a:r>
              <a:rPr lang="en-US" altLang="zh-CN" sz="3200">
                <a:solidFill>
                  <a:srgbClr val="FF00FF"/>
                </a:solidFill>
              </a:rPr>
              <a:t>Claire: </a:t>
            </a:r>
            <a:r>
              <a:rPr lang="en-US" altLang="zh-CN" sz="3200"/>
              <a:t>Oh, I have to play tennis with my friends. But </a:t>
            </a:r>
          </a:p>
          <a:p>
            <a:r>
              <a:rPr lang="en-US" altLang="zh-CN" sz="3200"/>
              <a:t>           do you want to come?</a:t>
            </a:r>
          </a:p>
          <a:p>
            <a:r>
              <a:rPr lang="en-US" altLang="zh-CN" sz="3200">
                <a:solidFill>
                  <a:schemeClr val="accent2"/>
                </a:solidFill>
              </a:rPr>
              <a:t>Jack:</a:t>
            </a:r>
            <a:r>
              <a:rPr lang="en-US" altLang="zh-CN" sz="3200"/>
              <a:t>  Sure.</a:t>
            </a:r>
          </a:p>
        </p:txBody>
      </p:sp>
      <p:pic>
        <p:nvPicPr>
          <p:cNvPr id="116751" name="Picture 15" descr="sep16_ga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3573463"/>
            <a:ext cx="1028700" cy="1163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752" name="Section A 2d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813" y="260350"/>
            <a:ext cx="358775" cy="66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67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136" fill="hold"/>
                                        <p:tgtEl>
                                          <p:spTgt spid="1167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75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6752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2" descr="MS4}2UQMNJ}W)CQUK3RZ({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7763" name="Text Box 3"/>
          <p:cNvSpPr txBox="1">
            <a:spLocks noChangeArrowheads="1"/>
          </p:cNvSpPr>
          <p:nvPr/>
        </p:nvSpPr>
        <p:spPr bwMode="auto">
          <a:xfrm>
            <a:off x="179388" y="787400"/>
            <a:ext cx="8964612" cy="5949950"/>
          </a:xfrm>
          <a:prstGeom prst="rect">
            <a:avLst/>
          </a:prstGeom>
          <a:noFill/>
          <a:ln w="9525">
            <a:solidFill>
              <a:srgbClr val="FFFF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Char char="-"/>
            </a:pPr>
            <a:r>
              <a:rPr kumimoji="0" lang="zh-CN" altLang="en-US" sz="3200" b="1"/>
              <a:t> </a:t>
            </a:r>
            <a:r>
              <a:rPr kumimoji="0" lang="en-US" altLang="zh-CN" sz="3200" b="1">
                <a:solidFill>
                  <a:srgbClr val="FF0000"/>
                </a:solidFill>
              </a:rPr>
              <a:t>What</a:t>
            </a:r>
            <a:r>
              <a:rPr kumimoji="0" lang="en-US" altLang="zh-CN" sz="3200" b="1"/>
              <a:t> </a:t>
            </a:r>
            <a:r>
              <a:rPr kumimoji="0" lang="en-US" altLang="zh-CN" sz="3200" b="1">
                <a:solidFill>
                  <a:srgbClr val="FF0000"/>
                </a:solidFill>
              </a:rPr>
              <a:t>do</a:t>
            </a:r>
            <a:r>
              <a:rPr kumimoji="0" lang="en-US" altLang="zh-CN" sz="3200" b="1"/>
              <a:t> </a:t>
            </a:r>
            <a:r>
              <a:rPr kumimoji="0" lang="en-US" altLang="zh-CN" sz="3200" b="1">
                <a:solidFill>
                  <a:srgbClr val="FF0000"/>
                </a:solidFill>
              </a:rPr>
              <a:t>you</a:t>
            </a:r>
            <a:r>
              <a:rPr kumimoji="0" lang="en-US" altLang="zh-CN" sz="3200" b="1"/>
              <a:t> </a:t>
            </a:r>
            <a:r>
              <a:rPr kumimoji="0" lang="en-US" altLang="zh-CN" sz="3200" b="1">
                <a:solidFill>
                  <a:srgbClr val="0000FF"/>
                </a:solidFill>
              </a:rPr>
              <a:t>usually</a:t>
            </a:r>
            <a:r>
              <a:rPr kumimoji="0" lang="en-US" altLang="zh-CN" sz="3200" b="1"/>
              <a:t> do </a:t>
            </a:r>
            <a:r>
              <a:rPr kumimoji="0" lang="en-US" altLang="zh-CN" sz="3200" b="1">
                <a:solidFill>
                  <a:srgbClr val="0000FF"/>
                </a:solidFill>
              </a:rPr>
              <a:t>on weekends</a:t>
            </a:r>
            <a:r>
              <a:rPr kumimoji="0" lang="en-US" altLang="zh-CN" sz="3200" b="1"/>
              <a:t>?</a:t>
            </a:r>
          </a:p>
          <a:p>
            <a:pPr>
              <a:buFont typeface="Arial" pitchFamily="34" charset="0"/>
              <a:buChar char="-"/>
            </a:pPr>
            <a:r>
              <a:rPr kumimoji="0" lang="en-US" altLang="zh-CN" sz="3200" b="1"/>
              <a:t> I </a:t>
            </a:r>
            <a:r>
              <a:rPr kumimoji="0" lang="en-US" altLang="zh-CN" sz="3200" b="1">
                <a:solidFill>
                  <a:srgbClr val="0000FF"/>
                </a:solidFill>
              </a:rPr>
              <a:t>usually</a:t>
            </a:r>
            <a:r>
              <a:rPr kumimoji="0" lang="en-US" altLang="zh-CN" sz="3200" b="1"/>
              <a:t> exercise.</a:t>
            </a:r>
          </a:p>
          <a:p>
            <a:pPr>
              <a:buFont typeface="Arial" pitchFamily="34" charset="0"/>
              <a:buChar char="-"/>
            </a:pPr>
            <a:r>
              <a:rPr kumimoji="0" lang="en-US" altLang="zh-CN" sz="3200" b="1"/>
              <a:t> </a:t>
            </a:r>
            <a:r>
              <a:rPr kumimoji="0" lang="en-US" altLang="zh-CN" sz="3200" b="1">
                <a:solidFill>
                  <a:srgbClr val="FF0000"/>
                </a:solidFill>
              </a:rPr>
              <a:t>What</a:t>
            </a:r>
            <a:r>
              <a:rPr kumimoji="0" lang="en-US" altLang="zh-CN" sz="3200" b="1"/>
              <a:t> </a:t>
            </a:r>
            <a:r>
              <a:rPr kumimoji="0" lang="en-US" altLang="zh-CN" sz="3200" b="1">
                <a:solidFill>
                  <a:srgbClr val="FF0000"/>
                </a:solidFill>
              </a:rPr>
              <a:t>do</a:t>
            </a:r>
            <a:r>
              <a:rPr kumimoji="0" lang="en-US" altLang="zh-CN" sz="3200" b="1"/>
              <a:t> </a:t>
            </a:r>
            <a:r>
              <a:rPr kumimoji="0" lang="en-US" altLang="zh-CN" sz="3200" b="1">
                <a:solidFill>
                  <a:srgbClr val="FF0000"/>
                </a:solidFill>
              </a:rPr>
              <a:t>they</a:t>
            </a:r>
            <a:r>
              <a:rPr kumimoji="0" lang="en-US" altLang="zh-CN" sz="3200" b="1"/>
              <a:t> do </a:t>
            </a:r>
            <a:r>
              <a:rPr kumimoji="0" lang="en-US" altLang="zh-CN" sz="3200" b="1">
                <a:solidFill>
                  <a:srgbClr val="0000FF"/>
                </a:solidFill>
              </a:rPr>
              <a:t>on weekends</a:t>
            </a:r>
            <a:r>
              <a:rPr kumimoji="0" lang="en-US" altLang="zh-CN" sz="3200" b="1"/>
              <a:t>?</a:t>
            </a:r>
          </a:p>
          <a:p>
            <a:pPr>
              <a:buFont typeface="Arial" pitchFamily="34" charset="0"/>
              <a:buChar char="-"/>
            </a:pPr>
            <a:r>
              <a:rPr kumimoji="0" lang="en-US" altLang="zh-CN" sz="3200" b="1"/>
              <a:t> They </a:t>
            </a:r>
            <a:r>
              <a:rPr kumimoji="0" lang="en-US" altLang="zh-CN" sz="3200" b="1">
                <a:solidFill>
                  <a:srgbClr val="0000FF"/>
                </a:solidFill>
              </a:rPr>
              <a:t>often</a:t>
            </a:r>
            <a:r>
              <a:rPr kumimoji="0" lang="en-US" altLang="zh-CN" sz="3200" b="1"/>
              <a:t> help with housework.</a:t>
            </a:r>
          </a:p>
          <a:p>
            <a:pPr>
              <a:buFont typeface="Arial" pitchFamily="34" charset="0"/>
              <a:buChar char="-"/>
            </a:pPr>
            <a:r>
              <a:rPr kumimoji="0" lang="en-US" altLang="zh-CN" sz="3200" b="1"/>
              <a:t> </a:t>
            </a:r>
            <a:r>
              <a:rPr kumimoji="0" lang="en-US" altLang="zh-CN" sz="3200" b="1">
                <a:solidFill>
                  <a:srgbClr val="FF0000"/>
                </a:solidFill>
              </a:rPr>
              <a:t>What</a:t>
            </a:r>
            <a:r>
              <a:rPr kumimoji="0" lang="en-US" altLang="zh-CN" sz="3200" b="1"/>
              <a:t> </a:t>
            </a:r>
            <a:r>
              <a:rPr kumimoji="0" lang="en-US" altLang="zh-CN" sz="3200" b="1">
                <a:solidFill>
                  <a:srgbClr val="FF0000"/>
                </a:solidFill>
              </a:rPr>
              <a:t>does</a:t>
            </a:r>
            <a:r>
              <a:rPr kumimoji="0" lang="en-US" altLang="zh-CN" sz="3200" b="1"/>
              <a:t> </a:t>
            </a:r>
            <a:r>
              <a:rPr kumimoji="0" lang="en-US" altLang="zh-CN" sz="3200" b="1">
                <a:solidFill>
                  <a:srgbClr val="FF3300"/>
                </a:solidFill>
              </a:rPr>
              <a:t>s</a:t>
            </a:r>
            <a:r>
              <a:rPr kumimoji="0" lang="en-US" altLang="zh-CN" sz="3200" b="1">
                <a:solidFill>
                  <a:srgbClr val="FF0000"/>
                </a:solidFill>
              </a:rPr>
              <a:t>he</a:t>
            </a:r>
            <a:r>
              <a:rPr kumimoji="0" lang="en-US" altLang="zh-CN" sz="3200" b="1"/>
              <a:t> do </a:t>
            </a:r>
            <a:r>
              <a:rPr kumimoji="0" lang="en-US" altLang="zh-CN" sz="3200" b="1">
                <a:solidFill>
                  <a:srgbClr val="0000FF"/>
                </a:solidFill>
              </a:rPr>
              <a:t>on weekends</a:t>
            </a:r>
            <a:r>
              <a:rPr kumimoji="0" lang="en-US" altLang="zh-CN" sz="3200" b="1"/>
              <a:t>?</a:t>
            </a:r>
          </a:p>
          <a:p>
            <a:pPr>
              <a:buFont typeface="Arial" pitchFamily="34" charset="0"/>
              <a:buChar char="-"/>
            </a:pPr>
            <a:r>
              <a:rPr kumimoji="0" lang="en-US" altLang="zh-CN" sz="3200" b="1"/>
              <a:t> She </a:t>
            </a:r>
            <a:r>
              <a:rPr kumimoji="0" lang="en-US" altLang="zh-CN" sz="3200" b="1">
                <a:solidFill>
                  <a:srgbClr val="0000FF"/>
                </a:solidFill>
              </a:rPr>
              <a:t>sometimes</a:t>
            </a:r>
            <a:r>
              <a:rPr kumimoji="0" lang="en-US" altLang="zh-CN" sz="3200" b="1"/>
              <a:t> goes shopping.</a:t>
            </a:r>
          </a:p>
          <a:p>
            <a:pPr>
              <a:buFont typeface="Arial" pitchFamily="34" charset="0"/>
              <a:buChar char="-"/>
            </a:pPr>
            <a:r>
              <a:rPr kumimoji="0" lang="en-US" altLang="zh-CN" sz="3200" b="1"/>
              <a:t> </a:t>
            </a:r>
            <a:r>
              <a:rPr kumimoji="0" lang="en-US" altLang="zh-CN" sz="3200" b="1">
                <a:solidFill>
                  <a:srgbClr val="FF0000"/>
                </a:solidFill>
              </a:rPr>
              <a:t>How</a:t>
            </a:r>
            <a:r>
              <a:rPr kumimoji="0" lang="en-US" altLang="zh-CN" sz="3200" b="1"/>
              <a:t> </a:t>
            </a:r>
            <a:r>
              <a:rPr kumimoji="0" lang="en-US" altLang="zh-CN" sz="3200" b="1">
                <a:solidFill>
                  <a:srgbClr val="FF0000"/>
                </a:solidFill>
              </a:rPr>
              <a:t>often do</a:t>
            </a:r>
            <a:r>
              <a:rPr kumimoji="0" lang="en-US" altLang="zh-CN" sz="3200" b="1"/>
              <a:t> you go to the movies?</a:t>
            </a:r>
          </a:p>
          <a:p>
            <a:pPr>
              <a:buFont typeface="Arial" pitchFamily="34" charset="0"/>
              <a:buChar char="-"/>
            </a:pPr>
            <a:r>
              <a:rPr kumimoji="0" lang="en-US" altLang="zh-CN" sz="3200" b="1"/>
              <a:t> I go to the movies maybe </a:t>
            </a:r>
            <a:r>
              <a:rPr kumimoji="0" lang="en-US" altLang="zh-CN" sz="3200" b="1">
                <a:solidFill>
                  <a:srgbClr val="0000FF"/>
                </a:solidFill>
              </a:rPr>
              <a:t>once a month</a:t>
            </a:r>
            <a:r>
              <a:rPr kumimoji="0" lang="en-US" altLang="zh-CN" sz="3200" b="1"/>
              <a:t>.</a:t>
            </a:r>
          </a:p>
          <a:p>
            <a:pPr>
              <a:buFont typeface="Arial" pitchFamily="34" charset="0"/>
              <a:buChar char="-"/>
            </a:pPr>
            <a:r>
              <a:rPr kumimoji="0" lang="en-US" altLang="zh-CN" sz="3200" b="1"/>
              <a:t> </a:t>
            </a:r>
            <a:r>
              <a:rPr kumimoji="0" lang="en-US" altLang="zh-CN" sz="3200" b="1">
                <a:solidFill>
                  <a:srgbClr val="FF0000"/>
                </a:solidFill>
              </a:rPr>
              <a:t>How often does</a:t>
            </a:r>
            <a:r>
              <a:rPr kumimoji="0" lang="en-US" altLang="zh-CN" sz="3200" b="1"/>
              <a:t> he watch TV?</a:t>
            </a:r>
          </a:p>
          <a:p>
            <a:pPr>
              <a:buFont typeface="Arial" pitchFamily="34" charset="0"/>
              <a:buChar char="-"/>
            </a:pPr>
            <a:r>
              <a:rPr kumimoji="0" lang="en-US" altLang="zh-CN" sz="3200" b="1"/>
              <a:t> He </a:t>
            </a:r>
            <a:r>
              <a:rPr kumimoji="0" lang="en-US" altLang="zh-CN" sz="3200" b="1">
                <a:solidFill>
                  <a:srgbClr val="0000FF"/>
                </a:solidFill>
              </a:rPr>
              <a:t>hardly ever</a:t>
            </a:r>
            <a:r>
              <a:rPr kumimoji="0" lang="en-US" altLang="zh-CN" sz="3200" b="1"/>
              <a:t> watches TV .</a:t>
            </a:r>
          </a:p>
          <a:p>
            <a:pPr>
              <a:buFont typeface="Arial" pitchFamily="34" charset="0"/>
              <a:buChar char="-"/>
            </a:pPr>
            <a:r>
              <a:rPr kumimoji="0" lang="en-US" altLang="zh-CN" sz="3200" b="1"/>
              <a:t>Do you go shopping?</a:t>
            </a:r>
          </a:p>
          <a:p>
            <a:pPr>
              <a:buFont typeface="Arial" pitchFamily="34" charset="0"/>
              <a:buChar char="-"/>
            </a:pPr>
            <a:r>
              <a:rPr kumimoji="0" lang="en-US" altLang="zh-CN" sz="3200" b="1"/>
              <a:t> No, I </a:t>
            </a:r>
            <a:r>
              <a:rPr kumimoji="0" lang="en-US" altLang="zh-CN" sz="3200" b="1">
                <a:solidFill>
                  <a:srgbClr val="0000FF"/>
                </a:solidFill>
              </a:rPr>
              <a:t>never</a:t>
            </a:r>
            <a:r>
              <a:rPr kumimoji="0" lang="en-US" altLang="zh-CN" sz="3200" b="1"/>
              <a:t> go shopping</a:t>
            </a:r>
          </a:p>
        </p:txBody>
      </p:sp>
      <p:grpSp>
        <p:nvGrpSpPr>
          <p:cNvPr id="117764" name="Group 4"/>
          <p:cNvGrpSpPr>
            <a:grpSpLocks/>
          </p:cNvGrpSpPr>
          <p:nvPr/>
        </p:nvGrpSpPr>
        <p:grpSpPr bwMode="auto">
          <a:xfrm>
            <a:off x="4356100" y="0"/>
            <a:ext cx="2303463" cy="1063625"/>
            <a:chOff x="0" y="0"/>
            <a:chExt cx="1270" cy="670"/>
          </a:xfrm>
        </p:grpSpPr>
        <p:sp>
          <p:nvSpPr>
            <p:cNvPr id="117765" name="AutoShape 5"/>
            <p:cNvSpPr>
              <a:spLocks noChangeArrowheads="1"/>
            </p:cNvSpPr>
            <p:nvPr/>
          </p:nvSpPr>
          <p:spPr bwMode="auto">
            <a:xfrm>
              <a:off x="45" y="0"/>
              <a:ext cx="1179" cy="590"/>
            </a:xfrm>
            <a:prstGeom prst="roundRect">
              <a:avLst>
                <a:gd name="adj" fmla="val 37796"/>
              </a:avLst>
            </a:prstGeom>
            <a:solidFill>
              <a:srgbClr val="CCFF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17766" name="Rectangle 6"/>
            <p:cNvSpPr>
              <a:spLocks noChangeArrowheads="1"/>
            </p:cNvSpPr>
            <p:nvPr/>
          </p:nvSpPr>
          <p:spPr bwMode="auto">
            <a:xfrm>
              <a:off x="0" y="90"/>
              <a:ext cx="1270" cy="5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3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  <a:buFont typeface="Arial" pitchFamily="34" charset="0"/>
                <a:buNone/>
              </a:pPr>
              <a:r>
                <a:rPr kumimoji="0" lang="en-US" altLang="zh-CN" sz="3200" b="1">
                  <a:solidFill>
                    <a:srgbClr val="9933FF"/>
                  </a:solidFill>
                  <a:latin typeface="Arial Black" pitchFamily="34" charset="0"/>
                </a:rPr>
                <a:t>Grammar</a:t>
              </a:r>
            </a:p>
            <a:p>
              <a:pPr algn="ctr">
                <a:lnSpc>
                  <a:spcPct val="85000"/>
                </a:lnSpc>
                <a:buFont typeface="Arial" pitchFamily="34" charset="0"/>
                <a:buNone/>
              </a:pPr>
              <a:r>
                <a:rPr kumimoji="0" lang="en-US" altLang="zh-CN" sz="3200" b="1">
                  <a:solidFill>
                    <a:srgbClr val="9933FF"/>
                  </a:solidFill>
                  <a:latin typeface="Arial Black" pitchFamily="34" charset="0"/>
                </a:rPr>
                <a:t>Focus</a:t>
              </a:r>
            </a:p>
          </p:txBody>
        </p:sp>
      </p:grpSp>
      <p:sp>
        <p:nvSpPr>
          <p:cNvPr id="117769" name="WordArt 9"/>
          <p:cNvSpPr>
            <a:spLocks noChangeArrowheads="1" noChangeShapeType="1" noTextEdit="1"/>
          </p:cNvSpPr>
          <p:nvPr/>
        </p:nvSpPr>
        <p:spPr bwMode="auto">
          <a:xfrm>
            <a:off x="1187450" y="260350"/>
            <a:ext cx="3124200" cy="990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宋体"/>
                <a:ea typeface="宋体"/>
              </a:rPr>
              <a:t>Summary</a:t>
            </a:r>
            <a:endParaRPr lang="zh-CN" alt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宋体"/>
              <a:ea typeface="宋体"/>
            </a:endParaRPr>
          </a:p>
        </p:txBody>
      </p:sp>
      <p:sp>
        <p:nvSpPr>
          <p:cNvPr id="117770" name="Text Box 10"/>
          <p:cNvSpPr txBox="1">
            <a:spLocks noChangeArrowheads="1"/>
          </p:cNvSpPr>
          <p:nvPr/>
        </p:nvSpPr>
        <p:spPr bwMode="auto">
          <a:xfrm>
            <a:off x="1187450" y="404813"/>
            <a:ext cx="3200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kumimoji="0" lang="zh-CN" altLang="en-US" sz="3600" b="1">
                <a:solidFill>
                  <a:srgbClr val="3333FF"/>
                </a:solidFill>
                <a:latin typeface="Arial" pitchFamily="34" charset="0"/>
              </a:rPr>
              <a:t>课时重点回顾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17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177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1177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177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1177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1177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09" name="Picture 5" descr="MS4}2UQMNJ}W)CQUK3RZ({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51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88913"/>
            <a:ext cx="25146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10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765175"/>
            <a:ext cx="7772400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10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341438"/>
            <a:ext cx="8640763" cy="296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11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292600"/>
            <a:ext cx="8569325" cy="181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5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5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5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5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88" name="Picture 12" descr="MS4}2UQMNJ}W)CQUK3RZ({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0"/>
            <a:ext cx="7772400" cy="1143000"/>
          </a:xfrm>
          <a:noFill/>
          <a:ln/>
        </p:spPr>
        <p:txBody>
          <a:bodyPr/>
          <a:lstStyle/>
          <a:p>
            <a:r>
              <a:rPr lang="en-US" altLang="zh-CN" sz="3200" b="1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Today’s Homework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8" y="981075"/>
            <a:ext cx="8964612" cy="5327650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zh-CN" alt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根据汉语提示完成句子，每空词数不限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１．你多长时间看望一次祖父母？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lang="en-US" altLang="zh-CN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__________ do you see _______________?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２．他的爷爷每天都做运动。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lang="en-US" altLang="zh-CN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His grandpa ___________________.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３．我每周购物两次。</a:t>
            </a:r>
            <a:endParaRPr lang="en-US" altLang="zh-CN" b="1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lang="en-US" altLang="zh-CN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 shop _____________.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４．我喜欢读书，我每天都读英语。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lang="en-US" altLang="zh-CN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 like _______. I ______________every day.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５．－周末你通常做什么？做运动。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What _________________________? __________.        </a:t>
            </a:r>
          </a:p>
        </p:txBody>
      </p:sp>
      <p:sp>
        <p:nvSpPr>
          <p:cNvPr id="178180" name="Text Box 4"/>
          <p:cNvSpPr txBox="1">
            <a:spLocks noChangeArrowheads="1"/>
          </p:cNvSpPr>
          <p:nvPr/>
        </p:nvSpPr>
        <p:spPr bwMode="auto">
          <a:xfrm>
            <a:off x="971550" y="1844675"/>
            <a:ext cx="25193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How often</a:t>
            </a:r>
          </a:p>
        </p:txBody>
      </p:sp>
      <p:sp>
        <p:nvSpPr>
          <p:cNvPr id="178181" name="Text Box 5"/>
          <p:cNvSpPr txBox="1">
            <a:spLocks noChangeArrowheads="1"/>
          </p:cNvSpPr>
          <p:nvPr/>
        </p:nvSpPr>
        <p:spPr bwMode="auto">
          <a:xfrm>
            <a:off x="4932363" y="1916113"/>
            <a:ext cx="36718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your grandparent</a:t>
            </a:r>
            <a:r>
              <a:rPr lang="en-US" altLang="zh-CN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</a:p>
        </p:txBody>
      </p:sp>
      <p:sp>
        <p:nvSpPr>
          <p:cNvPr id="178182" name="Text Box 6"/>
          <p:cNvSpPr txBox="1">
            <a:spLocks noChangeArrowheads="1"/>
          </p:cNvSpPr>
          <p:nvPr/>
        </p:nvSpPr>
        <p:spPr bwMode="auto">
          <a:xfrm>
            <a:off x="3203575" y="2852738"/>
            <a:ext cx="36734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exercise</a:t>
            </a:r>
            <a:r>
              <a:rPr lang="en-US" altLang="zh-CN" sz="32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every day</a:t>
            </a:r>
          </a:p>
        </p:txBody>
      </p:sp>
      <p:sp>
        <p:nvSpPr>
          <p:cNvPr id="178183" name="Text Box 7"/>
          <p:cNvSpPr txBox="1">
            <a:spLocks noChangeArrowheads="1"/>
          </p:cNvSpPr>
          <p:nvPr/>
        </p:nvSpPr>
        <p:spPr bwMode="auto">
          <a:xfrm>
            <a:off x="2051050" y="3716338"/>
            <a:ext cx="28797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twice a week</a:t>
            </a:r>
          </a:p>
        </p:txBody>
      </p:sp>
      <p:sp>
        <p:nvSpPr>
          <p:cNvPr id="178184" name="Text Box 8"/>
          <p:cNvSpPr txBox="1">
            <a:spLocks noChangeArrowheads="1"/>
          </p:cNvSpPr>
          <p:nvPr/>
        </p:nvSpPr>
        <p:spPr bwMode="auto">
          <a:xfrm>
            <a:off x="1835150" y="4724400"/>
            <a:ext cx="18002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read</a:t>
            </a:r>
            <a:r>
              <a:rPr lang="en-US" altLang="zh-CN" sz="32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ing</a:t>
            </a:r>
          </a:p>
        </p:txBody>
      </p:sp>
      <p:sp>
        <p:nvSpPr>
          <p:cNvPr id="178185" name="Text Box 9"/>
          <p:cNvSpPr txBox="1">
            <a:spLocks noChangeArrowheads="1"/>
          </p:cNvSpPr>
          <p:nvPr/>
        </p:nvSpPr>
        <p:spPr bwMode="auto">
          <a:xfrm>
            <a:off x="3924300" y="4724400"/>
            <a:ext cx="2520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read English</a:t>
            </a:r>
          </a:p>
        </p:txBody>
      </p:sp>
      <p:sp>
        <p:nvSpPr>
          <p:cNvPr id="178186" name="Text Box 10"/>
          <p:cNvSpPr txBox="1">
            <a:spLocks noChangeArrowheads="1"/>
          </p:cNvSpPr>
          <p:nvPr/>
        </p:nvSpPr>
        <p:spPr bwMode="auto">
          <a:xfrm>
            <a:off x="1403350" y="5734050"/>
            <a:ext cx="49688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 you usually do on weekend</a:t>
            </a:r>
            <a:r>
              <a:rPr lang="en-US" altLang="zh-CN" sz="28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</a:p>
        </p:txBody>
      </p:sp>
      <p:sp>
        <p:nvSpPr>
          <p:cNvPr id="178187" name="Text Box 11"/>
          <p:cNvSpPr txBox="1">
            <a:spLocks noChangeArrowheads="1"/>
          </p:cNvSpPr>
          <p:nvPr/>
        </p:nvSpPr>
        <p:spPr bwMode="auto">
          <a:xfrm>
            <a:off x="6588125" y="5734050"/>
            <a:ext cx="23034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Exercise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8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8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8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8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8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8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8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8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80" grpId="0"/>
      <p:bldP spid="178181" grpId="0"/>
      <p:bldP spid="178182" grpId="0"/>
      <p:bldP spid="178183" grpId="0"/>
      <p:bldP spid="178184" grpId="0"/>
      <p:bldP spid="178185" grpId="0"/>
      <p:bldP spid="178186" grpId="0"/>
      <p:bldP spid="17818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16" name="Picture 16" descr="MS4}2UQMNJ}W)CQUK3RZ({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92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8964613" cy="41148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altLang="zh-CN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I see a film about twice a month.</a:t>
            </a:r>
          </a:p>
          <a:p>
            <a:pPr>
              <a:buFontTx/>
              <a:buNone/>
            </a:pPr>
            <a:r>
              <a:rPr lang="en-US" altLang="zh-CN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I ___  ___  ____  __________ about twice a month.</a:t>
            </a:r>
          </a:p>
          <a:p>
            <a:pPr>
              <a:buFontTx/>
              <a:buNone/>
            </a:pPr>
            <a:r>
              <a:rPr lang="en-US" altLang="zh-CN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I like </a:t>
            </a:r>
            <a:r>
              <a:rPr lang="en-US" altLang="zh-CN" sz="2800" b="1" i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Animal World</a:t>
            </a:r>
            <a:r>
              <a:rPr lang="en-US" altLang="zh-CN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best.</a:t>
            </a:r>
          </a:p>
          <a:p>
            <a:pPr>
              <a:buFontTx/>
              <a:buNone/>
            </a:pPr>
            <a:r>
              <a:rPr lang="en-US" altLang="zh-CN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______  _________  __________ is </a:t>
            </a:r>
            <a:r>
              <a:rPr lang="en-US" altLang="zh-CN" sz="2800" b="1" i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Animal World</a:t>
            </a:r>
            <a:r>
              <a:rPr lang="en-US" altLang="zh-CN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buFontTx/>
              <a:buNone/>
            </a:pPr>
            <a:r>
              <a:rPr lang="en-US" altLang="zh-CN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He writes a letter to me every month.</a:t>
            </a:r>
          </a:p>
          <a:p>
            <a:pPr>
              <a:buFontTx/>
              <a:buNone/>
            </a:pPr>
            <a:r>
              <a:rPr lang="en-US" altLang="zh-CN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He writes to me ______  _____  _________.</a:t>
            </a:r>
          </a:p>
          <a:p>
            <a:pPr>
              <a:buFontTx/>
              <a:buNone/>
            </a:pPr>
            <a:r>
              <a:rPr lang="en-US" altLang="zh-CN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4. He sometimes plays soccer with his classmates.</a:t>
            </a:r>
          </a:p>
          <a:p>
            <a:pPr>
              <a:buFontTx/>
              <a:buNone/>
            </a:pPr>
            <a:r>
              <a:rPr lang="en-US" altLang="zh-CN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He plays soccer with his classmates ___ ________.</a:t>
            </a:r>
          </a:p>
        </p:txBody>
      </p:sp>
      <p:sp>
        <p:nvSpPr>
          <p:cNvPr id="179203" name="Text Box 3"/>
          <p:cNvSpPr txBox="1">
            <a:spLocks noChangeArrowheads="1"/>
          </p:cNvSpPr>
          <p:nvPr/>
        </p:nvSpPr>
        <p:spPr bwMode="auto">
          <a:xfrm>
            <a:off x="1908175" y="333375"/>
            <a:ext cx="5795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zh-CN" altLang="en-US" sz="32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同义句转换，每空限填一词</a:t>
            </a:r>
          </a:p>
        </p:txBody>
      </p:sp>
      <p:sp>
        <p:nvSpPr>
          <p:cNvPr id="179204" name="Text Box 4"/>
          <p:cNvSpPr txBox="1">
            <a:spLocks noChangeArrowheads="1"/>
          </p:cNvSpPr>
          <p:nvPr/>
        </p:nvSpPr>
        <p:spPr bwMode="auto">
          <a:xfrm>
            <a:off x="684213" y="1341438"/>
            <a:ext cx="12239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</a:t>
            </a:r>
          </a:p>
        </p:txBody>
      </p:sp>
      <p:sp>
        <p:nvSpPr>
          <p:cNvPr id="179205" name="Text Box 5"/>
          <p:cNvSpPr txBox="1">
            <a:spLocks noChangeArrowheads="1"/>
          </p:cNvSpPr>
          <p:nvPr/>
        </p:nvSpPr>
        <p:spPr bwMode="auto">
          <a:xfrm>
            <a:off x="1476375" y="1341438"/>
            <a:ext cx="11525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</a:t>
            </a:r>
          </a:p>
        </p:txBody>
      </p:sp>
      <p:sp>
        <p:nvSpPr>
          <p:cNvPr id="179206" name="Text Box 6"/>
          <p:cNvSpPr txBox="1">
            <a:spLocks noChangeArrowheads="1"/>
          </p:cNvSpPr>
          <p:nvPr/>
        </p:nvSpPr>
        <p:spPr bwMode="auto">
          <a:xfrm>
            <a:off x="2051050" y="1341438"/>
            <a:ext cx="12969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</a:p>
        </p:txBody>
      </p:sp>
      <p:sp>
        <p:nvSpPr>
          <p:cNvPr id="179207" name="Text Box 7"/>
          <p:cNvSpPr txBox="1">
            <a:spLocks noChangeArrowheads="1"/>
          </p:cNvSpPr>
          <p:nvPr/>
        </p:nvSpPr>
        <p:spPr bwMode="auto">
          <a:xfrm>
            <a:off x="2987675" y="1341438"/>
            <a:ext cx="18716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movie</a:t>
            </a:r>
            <a:r>
              <a:rPr lang="en-US" altLang="zh-CN" sz="40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</a:p>
        </p:txBody>
      </p:sp>
      <p:sp>
        <p:nvSpPr>
          <p:cNvPr id="179208" name="Text Box 8"/>
          <p:cNvSpPr txBox="1">
            <a:spLocks noChangeArrowheads="1"/>
          </p:cNvSpPr>
          <p:nvPr/>
        </p:nvSpPr>
        <p:spPr bwMode="auto">
          <a:xfrm>
            <a:off x="395288" y="2492375"/>
            <a:ext cx="10810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My</a:t>
            </a:r>
          </a:p>
        </p:txBody>
      </p:sp>
      <p:sp>
        <p:nvSpPr>
          <p:cNvPr id="179209" name="Text Box 9"/>
          <p:cNvSpPr txBox="1">
            <a:spLocks noChangeArrowheads="1"/>
          </p:cNvSpPr>
          <p:nvPr/>
        </p:nvSpPr>
        <p:spPr bwMode="auto">
          <a:xfrm>
            <a:off x="1692275" y="2492375"/>
            <a:ext cx="2232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favorite</a:t>
            </a:r>
          </a:p>
        </p:txBody>
      </p:sp>
      <p:sp>
        <p:nvSpPr>
          <p:cNvPr id="179210" name="Text Box 10"/>
          <p:cNvSpPr txBox="1">
            <a:spLocks noChangeArrowheads="1"/>
          </p:cNvSpPr>
          <p:nvPr/>
        </p:nvSpPr>
        <p:spPr bwMode="auto">
          <a:xfrm>
            <a:off x="3492500" y="2420938"/>
            <a:ext cx="23764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program</a:t>
            </a:r>
          </a:p>
        </p:txBody>
      </p:sp>
      <p:sp>
        <p:nvSpPr>
          <p:cNvPr id="179211" name="Text Box 11"/>
          <p:cNvSpPr txBox="1">
            <a:spLocks noChangeArrowheads="1"/>
          </p:cNvSpPr>
          <p:nvPr/>
        </p:nvSpPr>
        <p:spPr bwMode="auto">
          <a:xfrm>
            <a:off x="2916238" y="3429000"/>
            <a:ext cx="1295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once</a:t>
            </a:r>
          </a:p>
        </p:txBody>
      </p:sp>
      <p:sp>
        <p:nvSpPr>
          <p:cNvPr id="179212" name="Text Box 12"/>
          <p:cNvSpPr txBox="1">
            <a:spLocks noChangeArrowheads="1"/>
          </p:cNvSpPr>
          <p:nvPr/>
        </p:nvSpPr>
        <p:spPr bwMode="auto">
          <a:xfrm>
            <a:off x="4284663" y="3429000"/>
            <a:ext cx="12239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</a:p>
        </p:txBody>
      </p:sp>
      <p:sp>
        <p:nvSpPr>
          <p:cNvPr id="179213" name="Text Box 13"/>
          <p:cNvSpPr txBox="1">
            <a:spLocks noChangeArrowheads="1"/>
          </p:cNvSpPr>
          <p:nvPr/>
        </p:nvSpPr>
        <p:spPr bwMode="auto">
          <a:xfrm>
            <a:off x="5292725" y="3429000"/>
            <a:ext cx="17287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month</a:t>
            </a:r>
          </a:p>
        </p:txBody>
      </p:sp>
      <p:sp>
        <p:nvSpPr>
          <p:cNvPr id="179214" name="Text Box 14"/>
          <p:cNvSpPr txBox="1">
            <a:spLocks noChangeArrowheads="1"/>
          </p:cNvSpPr>
          <p:nvPr/>
        </p:nvSpPr>
        <p:spPr bwMode="auto">
          <a:xfrm>
            <a:off x="5724525" y="4508500"/>
            <a:ext cx="15113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</a:t>
            </a:r>
          </a:p>
        </p:txBody>
      </p:sp>
      <p:sp>
        <p:nvSpPr>
          <p:cNvPr id="179215" name="Text Box 15"/>
          <p:cNvSpPr txBox="1">
            <a:spLocks noChangeArrowheads="1"/>
          </p:cNvSpPr>
          <p:nvPr/>
        </p:nvSpPr>
        <p:spPr bwMode="auto">
          <a:xfrm>
            <a:off x="6443663" y="4508500"/>
            <a:ext cx="17287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times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9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9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9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9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9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9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9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9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79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79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79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79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4" grpId="0"/>
      <p:bldP spid="179205" grpId="0"/>
      <p:bldP spid="179206" grpId="0"/>
      <p:bldP spid="179207" grpId="0"/>
      <p:bldP spid="179208" grpId="0"/>
      <p:bldP spid="179209" grpId="0"/>
      <p:bldP spid="179210" grpId="0"/>
      <p:bldP spid="179211" grpId="0"/>
      <p:bldP spid="179212" grpId="0"/>
      <p:bldP spid="179213" grpId="0"/>
      <p:bldP spid="179214" grpId="0"/>
      <p:bldP spid="1792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5" name="Picture 5" descr="MS4}2UQMNJ}W)CQUK3RZ({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6" name="Picture 6" descr="图片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49275"/>
            <a:ext cx="8642350" cy="475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02" name="WordArt 2"/>
          <p:cNvSpPr>
            <a:spLocks noChangeArrowheads="1" noChangeShapeType="1" noTextEdit="1"/>
          </p:cNvSpPr>
          <p:nvPr/>
        </p:nvSpPr>
        <p:spPr bwMode="auto">
          <a:xfrm>
            <a:off x="2555875" y="620713"/>
            <a:ext cx="51816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宋体"/>
                <a:ea typeface="宋体"/>
              </a:rPr>
              <a:t>Homework</a:t>
            </a:r>
            <a:endParaRPr lang="zh-CN" altLang="en-US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宋体"/>
              <a:ea typeface="宋体"/>
            </a:endParaRP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2309813" y="2740025"/>
            <a:ext cx="579120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Interview a friend of yours how often he / she does something, and then  make a report.</a:t>
            </a:r>
          </a:p>
        </p:txBody>
      </p:sp>
      <p:sp>
        <p:nvSpPr>
          <p:cNvPr id="51207" name="WordArt 7"/>
          <p:cNvSpPr>
            <a:spLocks noChangeArrowheads="1" noChangeShapeType="1" noTextEdit="1"/>
          </p:cNvSpPr>
          <p:nvPr/>
        </p:nvSpPr>
        <p:spPr bwMode="auto">
          <a:xfrm>
            <a:off x="4211638" y="4292600"/>
            <a:ext cx="3886200" cy="2209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FF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宋体"/>
                <a:ea typeface="宋体"/>
              </a:rPr>
              <a:t>Thank you!</a:t>
            </a:r>
            <a:endParaRPr lang="zh-CN" altLang="en-US" sz="3600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CCFF"/>
              </a:solidFill>
              <a:effectLst>
                <a:outerShdw dist="53882" dir="2700000" algn="ctr" rotWithShape="0">
                  <a:srgbClr val="C0C0C0"/>
                </a:outerShdw>
              </a:effectLst>
              <a:latin typeface="宋体"/>
              <a:ea typeface="宋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8" name="Picture 4" descr="MS4}2UQMNJ}W)CQUK3RZ({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3925" name="Group 6"/>
          <p:cNvGrpSpPr>
            <a:grpSpLocks/>
          </p:cNvGrpSpPr>
          <p:nvPr/>
        </p:nvGrpSpPr>
        <p:grpSpPr bwMode="auto">
          <a:xfrm rot="10800000">
            <a:off x="-36513" y="2276475"/>
            <a:ext cx="3565526" cy="3457575"/>
            <a:chOff x="1248" y="240"/>
            <a:chExt cx="4176" cy="3600"/>
          </a:xfrm>
        </p:grpSpPr>
        <p:sp>
          <p:nvSpPr>
            <p:cNvPr id="123926" name="Pyr1"/>
            <p:cNvSpPr>
              <a:spLocks noEditPoints="1" noChangeArrowheads="1"/>
            </p:cNvSpPr>
            <p:nvPr/>
          </p:nvSpPr>
          <p:spPr bwMode="auto">
            <a:xfrm>
              <a:off x="2873" y="240"/>
              <a:ext cx="936" cy="79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5400 w 21600"/>
                <a:gd name="T10" fmla="*/ 11802 h 21600"/>
                <a:gd name="T11" fmla="*/ 16200 w 21600"/>
                <a:gd name="T12" fmla="*/ 20598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D8EB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lIns="70542" tIns="35271" rIns="70542" bIns="35271"/>
            <a:lstStyle/>
            <a:p>
              <a:pPr algn="ctr" defTabSz="704850"/>
              <a:endParaRPr kumimoji="0" lang="zh-CN" altLang="en-US" sz="1400">
                <a:latin typeface="Arial" pitchFamily="34" charset="0"/>
              </a:endParaRPr>
            </a:p>
          </p:txBody>
        </p:sp>
        <p:sp>
          <p:nvSpPr>
            <p:cNvPr id="123927" name="Pyr2"/>
            <p:cNvSpPr>
              <a:spLocks noEditPoints="1" noChangeArrowheads="1"/>
            </p:cNvSpPr>
            <p:nvPr/>
          </p:nvSpPr>
          <p:spPr bwMode="auto">
            <a:xfrm>
              <a:off x="2331" y="1038"/>
              <a:ext cx="2015" cy="9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789 w 21600"/>
                <a:gd name="T13" fmla="*/ 508 h 21600"/>
                <a:gd name="T14" fmla="*/ 15811 w 21600"/>
                <a:gd name="T15" fmla="*/ 2109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787" y="0"/>
                  </a:moveTo>
                  <a:lnTo>
                    <a:pt x="15812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5787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lIns="70542" tIns="35271" rIns="70542" bIns="35271"/>
            <a:lstStyle/>
            <a:p>
              <a:pPr algn="ctr" defTabSz="704850"/>
              <a:endParaRPr kumimoji="0" lang="zh-CN" altLang="en-US" sz="1400">
                <a:latin typeface="Arial" pitchFamily="34" charset="0"/>
              </a:endParaRPr>
            </a:p>
          </p:txBody>
        </p:sp>
        <p:sp>
          <p:nvSpPr>
            <p:cNvPr id="123928" name="Pyr3"/>
            <p:cNvSpPr>
              <a:spLocks noEditPoints="1" noChangeArrowheads="1"/>
            </p:cNvSpPr>
            <p:nvPr/>
          </p:nvSpPr>
          <p:spPr bwMode="auto">
            <a:xfrm>
              <a:off x="1795" y="1974"/>
              <a:ext cx="3087" cy="935"/>
            </a:xfrm>
            <a:custGeom>
              <a:avLst/>
              <a:gdLst>
                <a:gd name="T0" fmla="*/ 0 w 21600"/>
                <a:gd name="T1" fmla="*/ 0 h 21600"/>
                <a:gd name="T2" fmla="*/ 1 w 21600"/>
                <a:gd name="T3" fmla="*/ 0 h 21600"/>
                <a:gd name="T4" fmla="*/ 1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290 w 21600"/>
                <a:gd name="T13" fmla="*/ 508 h 21600"/>
                <a:gd name="T14" fmla="*/ 16310 w 21600"/>
                <a:gd name="T15" fmla="*/ 2109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768" y="0"/>
                  </a:moveTo>
                  <a:lnTo>
                    <a:pt x="17831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3768" y="0"/>
                  </a:lnTo>
                  <a:close/>
                </a:path>
              </a:pathLst>
            </a:custGeom>
            <a:solidFill>
              <a:srgbClr val="FFBE7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lIns="70542" tIns="35271" rIns="70542" bIns="35271"/>
            <a:lstStyle/>
            <a:p>
              <a:pPr algn="ctr" defTabSz="704850"/>
              <a:endParaRPr kumimoji="0" lang="zh-CN" altLang="en-US" sz="1400">
                <a:latin typeface="Arial" pitchFamily="34" charset="0"/>
              </a:endParaRPr>
            </a:p>
          </p:txBody>
        </p:sp>
        <p:sp>
          <p:nvSpPr>
            <p:cNvPr id="123929" name="Pyr4"/>
            <p:cNvSpPr>
              <a:spLocks noEditPoints="1" noChangeArrowheads="1"/>
            </p:cNvSpPr>
            <p:nvPr/>
          </p:nvSpPr>
          <p:spPr bwMode="auto">
            <a:xfrm>
              <a:off x="1248" y="2904"/>
              <a:ext cx="4176" cy="936"/>
            </a:xfrm>
            <a:custGeom>
              <a:avLst/>
              <a:gdLst>
                <a:gd name="T0" fmla="*/ 1 w 21600"/>
                <a:gd name="T1" fmla="*/ 0 h 21600"/>
                <a:gd name="T2" fmla="*/ 5 w 21600"/>
                <a:gd name="T3" fmla="*/ 0 h 21600"/>
                <a:gd name="T4" fmla="*/ 6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284 w 21600"/>
                <a:gd name="T13" fmla="*/ 508 h 21600"/>
                <a:gd name="T14" fmla="*/ 17312 w 21600"/>
                <a:gd name="T15" fmla="*/ 2109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793" y="0"/>
                  </a:moveTo>
                  <a:lnTo>
                    <a:pt x="18806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2793" y="0"/>
                  </a:lnTo>
                  <a:close/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lIns="70542" tIns="35271" rIns="70542" bIns="35271"/>
            <a:lstStyle/>
            <a:p>
              <a:pPr algn="ctr" defTabSz="704850"/>
              <a:endParaRPr kumimoji="0" lang="zh-CN" altLang="en-US" sz="1400">
                <a:latin typeface="Arial" pitchFamily="34" charset="0"/>
              </a:endParaRPr>
            </a:p>
          </p:txBody>
        </p:sp>
      </p:grpSp>
      <p:sp>
        <p:nvSpPr>
          <p:cNvPr id="123909" name="AutoShape 5"/>
          <p:cNvSpPr>
            <a:spLocks noChangeArrowheads="1"/>
          </p:cNvSpPr>
          <p:nvPr/>
        </p:nvSpPr>
        <p:spPr bwMode="auto">
          <a:xfrm>
            <a:off x="2700338" y="0"/>
            <a:ext cx="3240087" cy="863600"/>
          </a:xfrm>
          <a:prstGeom prst="flowChartPreparat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kumimoji="0" lang="en-US" altLang="zh-CN" sz="4400" b="1">
                <a:solidFill>
                  <a:srgbClr val="FF0000"/>
                </a:solidFill>
                <a:latin typeface="Monotype Corsiva" pitchFamily="66" charset="0"/>
              </a:rPr>
              <a:t>Review</a:t>
            </a:r>
          </a:p>
        </p:txBody>
      </p:sp>
      <p:sp>
        <p:nvSpPr>
          <p:cNvPr id="123910" name="Rectangle 6"/>
          <p:cNvSpPr>
            <a:spLocks noChangeArrowheads="1"/>
          </p:cNvSpPr>
          <p:nvPr/>
        </p:nvSpPr>
        <p:spPr bwMode="auto">
          <a:xfrm>
            <a:off x="1547813" y="842963"/>
            <a:ext cx="67198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/>
              <a:t>Make sentences with these words</a:t>
            </a:r>
            <a:r>
              <a:rPr lang="en-US" altLang="zh-CN"/>
              <a:t>:</a:t>
            </a:r>
            <a:endParaRPr lang="zh-CN" altLang="en-US"/>
          </a:p>
        </p:txBody>
      </p:sp>
      <p:sp>
        <p:nvSpPr>
          <p:cNvPr id="123914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250825" y="1557338"/>
            <a:ext cx="8642350" cy="3960812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altLang="zh-CN" b="1"/>
          </a:p>
          <a:p>
            <a:r>
              <a:rPr lang="en-US" altLang="zh-CN" b="1">
                <a:solidFill>
                  <a:schemeClr val="accent2"/>
                </a:solidFill>
              </a:rPr>
              <a:t>always(100%)___________________________</a:t>
            </a:r>
          </a:p>
          <a:p>
            <a:r>
              <a:rPr lang="en-US" altLang="zh-CN" b="1">
                <a:solidFill>
                  <a:schemeClr val="accent2"/>
                </a:solidFill>
              </a:rPr>
              <a:t>usually            ___________________________</a:t>
            </a:r>
          </a:p>
          <a:p>
            <a:r>
              <a:rPr lang="en-US" altLang="zh-CN" b="1">
                <a:solidFill>
                  <a:schemeClr val="accent2"/>
                </a:solidFill>
              </a:rPr>
              <a:t>Often              ___________________________   </a:t>
            </a:r>
          </a:p>
          <a:p>
            <a:r>
              <a:rPr lang="en-US" altLang="zh-CN" b="1">
                <a:solidFill>
                  <a:schemeClr val="accent2"/>
                </a:solidFill>
              </a:rPr>
              <a:t>Sometimes     ___________________________</a:t>
            </a:r>
          </a:p>
          <a:p>
            <a:r>
              <a:rPr lang="en-US" altLang="zh-CN" b="1">
                <a:solidFill>
                  <a:schemeClr val="accent2"/>
                </a:solidFill>
              </a:rPr>
              <a:t>hardly ever    ____________________________     </a:t>
            </a:r>
          </a:p>
          <a:p>
            <a:r>
              <a:rPr lang="en-US" altLang="zh-CN" b="1">
                <a:solidFill>
                  <a:schemeClr val="accent2"/>
                </a:solidFill>
              </a:rPr>
              <a:t>never(0%)     ____________________________</a:t>
            </a:r>
            <a:endParaRPr lang="zh-CN" altLang="en-US" b="1">
              <a:solidFill>
                <a:schemeClr val="accent2"/>
              </a:solidFill>
            </a:endParaRPr>
          </a:p>
        </p:txBody>
      </p:sp>
      <p:sp>
        <p:nvSpPr>
          <p:cNvPr id="123917" name="Rectangle 13"/>
          <p:cNvSpPr>
            <a:spLocks noChangeArrowheads="1"/>
          </p:cNvSpPr>
          <p:nvPr/>
        </p:nvSpPr>
        <p:spPr bwMode="auto">
          <a:xfrm>
            <a:off x="3059113" y="1652588"/>
            <a:ext cx="56197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sz="3200" b="1"/>
              <a:t>On weekends </a:t>
            </a:r>
          </a:p>
          <a:p>
            <a:r>
              <a:rPr kumimoji="0" lang="en-US" altLang="zh-CN" sz="2800" b="1"/>
              <a:t>My mother </a:t>
            </a:r>
            <a:r>
              <a:rPr kumimoji="0" lang="en-US" altLang="zh-CN" sz="2800" b="1">
                <a:solidFill>
                  <a:srgbClr val="FF0000"/>
                </a:solidFill>
              </a:rPr>
              <a:t>always</a:t>
            </a:r>
            <a:r>
              <a:rPr kumimoji="0" lang="en-US" altLang="zh-CN" sz="2800" b="1"/>
              <a:t> do</a:t>
            </a:r>
            <a:r>
              <a:rPr kumimoji="0" lang="en-US" altLang="zh-CN" sz="2800" b="1">
                <a:solidFill>
                  <a:srgbClr val="0000FF"/>
                </a:solidFill>
              </a:rPr>
              <a:t>es</a:t>
            </a:r>
            <a:r>
              <a:rPr kumimoji="0" lang="en-US" altLang="zh-CN" sz="2800" b="1"/>
              <a:t> housework</a:t>
            </a:r>
            <a:r>
              <a:rPr kumimoji="0" lang="en-US" altLang="zh-CN" sz="3200" b="1"/>
              <a:t>.</a:t>
            </a:r>
            <a:endParaRPr kumimoji="0" lang="zh-CN" altLang="en-US" sz="3200" b="1"/>
          </a:p>
        </p:txBody>
      </p:sp>
      <p:sp>
        <p:nvSpPr>
          <p:cNvPr id="123918" name="Rectangle 14"/>
          <p:cNvSpPr>
            <a:spLocks noChangeArrowheads="1"/>
          </p:cNvSpPr>
          <p:nvPr/>
        </p:nvSpPr>
        <p:spPr bwMode="auto">
          <a:xfrm>
            <a:off x="3138488" y="2682875"/>
            <a:ext cx="40020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sz="3200" b="1"/>
              <a:t>She </a:t>
            </a:r>
            <a:r>
              <a:rPr kumimoji="0" lang="en-US" altLang="zh-CN" sz="3200" b="1">
                <a:solidFill>
                  <a:srgbClr val="FF0000"/>
                </a:solidFill>
              </a:rPr>
              <a:t>usually</a:t>
            </a:r>
            <a:r>
              <a:rPr kumimoji="0" lang="en-US" altLang="zh-CN" sz="3200" b="1"/>
              <a:t> exercise</a:t>
            </a:r>
            <a:r>
              <a:rPr kumimoji="0" lang="en-US" altLang="zh-CN" sz="3200" b="1">
                <a:solidFill>
                  <a:srgbClr val="0000FF"/>
                </a:solidFill>
              </a:rPr>
              <a:t>s</a:t>
            </a:r>
            <a:r>
              <a:rPr kumimoji="0" lang="en-US" altLang="zh-CN" sz="3200" b="1"/>
              <a:t> .</a:t>
            </a:r>
            <a:endParaRPr kumimoji="0" lang="zh-CN" altLang="en-US" sz="3200" b="1"/>
          </a:p>
        </p:txBody>
      </p:sp>
      <p:sp>
        <p:nvSpPr>
          <p:cNvPr id="123919" name="Rectangle 15"/>
          <p:cNvSpPr>
            <a:spLocks noChangeArrowheads="1"/>
          </p:cNvSpPr>
          <p:nvPr/>
        </p:nvSpPr>
        <p:spPr bwMode="auto">
          <a:xfrm>
            <a:off x="3090863" y="3906838"/>
            <a:ext cx="49720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sz="3200" b="1"/>
              <a:t>She </a:t>
            </a:r>
            <a:r>
              <a:rPr kumimoji="0" lang="en-US" altLang="zh-CN" sz="3200" b="1">
                <a:solidFill>
                  <a:srgbClr val="FF0000"/>
                </a:solidFill>
              </a:rPr>
              <a:t>sometimes</a:t>
            </a:r>
            <a:r>
              <a:rPr kumimoji="0" lang="en-US" altLang="zh-CN" sz="3200" b="1"/>
              <a:t> watch</a:t>
            </a:r>
            <a:r>
              <a:rPr kumimoji="0" lang="en-US" altLang="zh-CN" sz="3200" b="1">
                <a:solidFill>
                  <a:srgbClr val="0000FF"/>
                </a:solidFill>
              </a:rPr>
              <a:t>es</a:t>
            </a:r>
            <a:r>
              <a:rPr kumimoji="0" lang="en-US" altLang="zh-CN" sz="3200" b="1"/>
              <a:t> TV.</a:t>
            </a:r>
            <a:endParaRPr kumimoji="0" lang="zh-CN" altLang="en-US" sz="3200" b="1"/>
          </a:p>
        </p:txBody>
      </p:sp>
      <p:sp>
        <p:nvSpPr>
          <p:cNvPr id="123920" name="Rectangle 16"/>
          <p:cNvSpPr>
            <a:spLocks noChangeArrowheads="1"/>
          </p:cNvSpPr>
          <p:nvPr/>
        </p:nvSpPr>
        <p:spPr bwMode="auto">
          <a:xfrm>
            <a:off x="3108325" y="3259138"/>
            <a:ext cx="44275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sz="3200" b="1"/>
              <a:t>She </a:t>
            </a:r>
            <a:r>
              <a:rPr kumimoji="0" lang="en-US" altLang="zh-CN" sz="3200" b="1">
                <a:solidFill>
                  <a:srgbClr val="FF0000"/>
                </a:solidFill>
              </a:rPr>
              <a:t>often</a:t>
            </a:r>
            <a:r>
              <a:rPr kumimoji="0" lang="en-US" altLang="zh-CN" sz="3200" b="1"/>
              <a:t> go</a:t>
            </a:r>
            <a:r>
              <a:rPr kumimoji="0" lang="en-US" altLang="zh-CN" sz="3200" b="1">
                <a:solidFill>
                  <a:srgbClr val="0000FF"/>
                </a:solidFill>
              </a:rPr>
              <a:t>es</a:t>
            </a:r>
            <a:r>
              <a:rPr kumimoji="0" lang="en-US" altLang="zh-CN" sz="3200" b="1"/>
              <a:t> shopping.</a:t>
            </a:r>
            <a:endParaRPr kumimoji="0" lang="zh-CN" altLang="en-US" sz="3200" b="1"/>
          </a:p>
        </p:txBody>
      </p:sp>
      <p:sp>
        <p:nvSpPr>
          <p:cNvPr id="123921" name="Rectangle 17"/>
          <p:cNvSpPr>
            <a:spLocks noChangeArrowheads="1"/>
          </p:cNvSpPr>
          <p:nvPr/>
        </p:nvSpPr>
        <p:spPr bwMode="auto">
          <a:xfrm>
            <a:off x="2700338" y="4437063"/>
            <a:ext cx="63039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sz="3200" b="1"/>
              <a:t>She </a:t>
            </a:r>
            <a:r>
              <a:rPr kumimoji="0" lang="en-US" altLang="zh-CN" sz="3200" b="1">
                <a:solidFill>
                  <a:srgbClr val="FF0000"/>
                </a:solidFill>
              </a:rPr>
              <a:t>hardly ever</a:t>
            </a:r>
            <a:r>
              <a:rPr kumimoji="0" lang="en-US" altLang="zh-CN" sz="3200" b="1"/>
              <a:t> do</a:t>
            </a:r>
            <a:r>
              <a:rPr kumimoji="0" lang="en-US" altLang="zh-CN" sz="3200" b="1">
                <a:solidFill>
                  <a:srgbClr val="0000FF"/>
                </a:solidFill>
              </a:rPr>
              <a:t>es</a:t>
            </a:r>
            <a:r>
              <a:rPr kumimoji="0" lang="en-US" altLang="zh-CN" sz="3200" b="1"/>
              <a:t> some reading.</a:t>
            </a:r>
            <a:endParaRPr kumimoji="0" lang="zh-CN" altLang="en-US" sz="3200" b="1"/>
          </a:p>
        </p:txBody>
      </p:sp>
      <p:sp>
        <p:nvSpPr>
          <p:cNvPr id="123922" name="Rectangle 18"/>
          <p:cNvSpPr>
            <a:spLocks noChangeArrowheads="1"/>
          </p:cNvSpPr>
          <p:nvPr/>
        </p:nvSpPr>
        <p:spPr bwMode="auto">
          <a:xfrm>
            <a:off x="3086100" y="4986338"/>
            <a:ext cx="4983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sz="3200" b="1"/>
              <a:t>She</a:t>
            </a:r>
            <a:r>
              <a:rPr kumimoji="0" lang="en-US" altLang="zh-CN" sz="3200" b="1">
                <a:solidFill>
                  <a:srgbClr val="FF0000"/>
                </a:solidFill>
              </a:rPr>
              <a:t> never</a:t>
            </a:r>
            <a:r>
              <a:rPr kumimoji="0" lang="en-US" altLang="zh-CN" sz="3200" b="1"/>
              <a:t> use</a:t>
            </a:r>
            <a:r>
              <a:rPr kumimoji="0" lang="en-US" altLang="zh-CN" sz="3200" b="1">
                <a:solidFill>
                  <a:srgbClr val="0000FF"/>
                </a:solidFill>
              </a:rPr>
              <a:t>s</a:t>
            </a:r>
            <a:r>
              <a:rPr kumimoji="0" lang="en-US" altLang="zh-CN" sz="3200" b="1"/>
              <a:t> the Internet.</a:t>
            </a:r>
            <a:endParaRPr kumimoji="0" lang="zh-CN" altLang="en-US" sz="3200" b="1"/>
          </a:p>
        </p:txBody>
      </p:sp>
      <p:pic>
        <p:nvPicPr>
          <p:cNvPr id="123923" name="Picture 19" descr="A1_30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5300663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924" name="Rectangle 20"/>
          <p:cNvSpPr>
            <a:spLocks noChangeArrowheads="1"/>
          </p:cNvSpPr>
          <p:nvPr/>
        </p:nvSpPr>
        <p:spPr bwMode="auto">
          <a:xfrm>
            <a:off x="0" y="2276475"/>
            <a:ext cx="900113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4000" b="1">
                <a:solidFill>
                  <a:srgbClr val="FF0000"/>
                </a:solidFill>
                <a:ea typeface="楷体_GB2312" pitchFamily="49" charset="-122"/>
              </a:rPr>
              <a:t>频度</a:t>
            </a:r>
            <a:br>
              <a:rPr lang="zh-CN" altLang="en-US" sz="4000" b="1">
                <a:solidFill>
                  <a:srgbClr val="FF0000"/>
                </a:solidFill>
                <a:ea typeface="楷体_GB2312" pitchFamily="49" charset="-122"/>
              </a:rPr>
            </a:br>
            <a:r>
              <a:rPr lang="zh-CN" altLang="en-US" sz="4000" b="1">
                <a:solidFill>
                  <a:srgbClr val="FF0000"/>
                </a:solidFill>
                <a:ea typeface="楷体_GB2312" pitchFamily="49" charset="-122"/>
              </a:rPr>
              <a:t>副词</a:t>
            </a:r>
          </a:p>
        </p:txBody>
      </p:sp>
      <p:sp>
        <p:nvSpPr>
          <p:cNvPr id="11294" name="Line 30"/>
          <p:cNvSpPr>
            <a:spLocks noChangeShapeType="1"/>
          </p:cNvSpPr>
          <p:nvPr/>
        </p:nvSpPr>
        <p:spPr bwMode="auto">
          <a:xfrm flipH="1">
            <a:off x="2771775" y="2565400"/>
            <a:ext cx="61913" cy="30241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123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123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1239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1239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1239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8" dur="500"/>
                                        <p:tgtEl>
                                          <p:spTgt spid="1239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3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123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23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123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123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123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8" dur="500"/>
                                        <p:tgtEl>
                                          <p:spTgt spid="123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9" grpId="0" animBg="1" autoUpdateAnimBg="0"/>
      <p:bldP spid="123914" grpId="0" build="p" autoUpdateAnimBg="0"/>
      <p:bldP spid="123917" grpId="0"/>
      <p:bldP spid="123918" grpId="0"/>
      <p:bldP spid="123919" grpId="0"/>
      <p:bldP spid="123920" grpId="0"/>
      <p:bldP spid="123921" grpId="0"/>
      <p:bldP spid="123922" grpId="0"/>
      <p:bldP spid="123924" grpId="0"/>
      <p:bldP spid="1129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2" name="Picture 4" descr="MS4}2UQMNJ}W)CQUK3RZ({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810" name="Text Box 2"/>
          <p:cNvSpPr txBox="1">
            <a:spLocks noChangeArrowheads="1"/>
          </p:cNvSpPr>
          <p:nvPr/>
        </p:nvSpPr>
        <p:spPr bwMode="auto">
          <a:xfrm>
            <a:off x="0" y="3175"/>
            <a:ext cx="91440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Rong Zuer is a  singing star. She sings very well. She is very popular. She is always busy on weekdays. But what does she do on weekends?</a:t>
            </a:r>
            <a:r>
              <a:rPr lang="en-US" altLang="zh-CN" sz="3200" b="1">
                <a:latin typeface="Comic Sans MS" pitchFamily="66" charset="0"/>
              </a:rPr>
              <a:t> </a:t>
            </a:r>
          </a:p>
        </p:txBody>
      </p:sp>
      <p:pic>
        <p:nvPicPr>
          <p:cNvPr id="119811" name="Picture 3" descr="11241989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313"/>
            <a:ext cx="2663825" cy="345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814" name="Rectangle 6"/>
          <p:cNvSpPr>
            <a:spLocks noChangeArrowheads="1"/>
          </p:cNvSpPr>
          <p:nvPr/>
        </p:nvSpPr>
        <p:spPr bwMode="auto">
          <a:xfrm>
            <a:off x="250825" y="1557338"/>
            <a:ext cx="8713788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 b="1"/>
              <a:t>                                She loves singing, so she   _________ </a:t>
            </a:r>
          </a:p>
          <a:p>
            <a:r>
              <a:rPr lang="en-US" altLang="zh-CN" sz="2800" b="1"/>
              <a:t>                         practices singing songs. And she _______</a:t>
            </a:r>
          </a:p>
          <a:p>
            <a:r>
              <a:rPr lang="en-US" altLang="zh-CN" sz="2800" b="1"/>
              <a:t>                           goes shopping  when she has time </a:t>
            </a:r>
          </a:p>
          <a:p>
            <a:r>
              <a:rPr lang="en-US" altLang="zh-CN" sz="2800" b="1"/>
              <a:t>                           because she likes fashionable things.</a:t>
            </a:r>
          </a:p>
          <a:p>
            <a:r>
              <a:rPr lang="en-US" altLang="zh-CN" sz="2800" b="1"/>
              <a:t>                           She______  does sports because </a:t>
            </a:r>
          </a:p>
          <a:p>
            <a:r>
              <a:rPr lang="en-US" altLang="zh-CN" sz="2800" b="1"/>
              <a:t>                           she thinks it’s good for her health. She </a:t>
            </a:r>
          </a:p>
          <a:p>
            <a:r>
              <a:rPr lang="en-US" altLang="zh-CN" sz="2800" b="1"/>
              <a:t>                           doesn’t mind watching TV, so  she____</a:t>
            </a:r>
          </a:p>
          <a:p>
            <a:r>
              <a:rPr lang="en-US" altLang="zh-CN" sz="2800" b="1"/>
              <a:t>                         __________   watches TV when she is tired, it is kind of relaxing. She ____________ goes to the movies. And she can’t stand doing housework, so she _______does housework at home.</a:t>
            </a:r>
            <a:endParaRPr lang="zh-CN" altLang="en-US" sz="2800" b="1"/>
          </a:p>
        </p:txBody>
      </p:sp>
      <p:sp>
        <p:nvSpPr>
          <p:cNvPr id="119815" name="Text Box 7"/>
          <p:cNvSpPr txBox="1">
            <a:spLocks noChangeArrowheads="1"/>
          </p:cNvSpPr>
          <p:nvPr/>
        </p:nvSpPr>
        <p:spPr bwMode="auto">
          <a:xfrm>
            <a:off x="7164388" y="1484313"/>
            <a:ext cx="12874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Comic Sans MS" pitchFamily="66" charset="0"/>
              </a:rPr>
              <a:t>always</a:t>
            </a:r>
          </a:p>
        </p:txBody>
      </p:sp>
      <p:sp>
        <p:nvSpPr>
          <p:cNvPr id="119816" name="Text Box 8"/>
          <p:cNvSpPr txBox="1">
            <a:spLocks noChangeArrowheads="1"/>
          </p:cNvSpPr>
          <p:nvPr/>
        </p:nvSpPr>
        <p:spPr bwMode="auto">
          <a:xfrm>
            <a:off x="7559675" y="1989138"/>
            <a:ext cx="1584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Comic Sans MS" pitchFamily="66" charset="0"/>
              </a:rPr>
              <a:t>usually</a:t>
            </a:r>
          </a:p>
        </p:txBody>
      </p:sp>
      <p:sp>
        <p:nvSpPr>
          <p:cNvPr id="119817" name="Text Box 9"/>
          <p:cNvSpPr txBox="1">
            <a:spLocks noChangeArrowheads="1"/>
          </p:cNvSpPr>
          <p:nvPr/>
        </p:nvSpPr>
        <p:spPr bwMode="auto">
          <a:xfrm>
            <a:off x="3492500" y="3213100"/>
            <a:ext cx="12239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Comic Sans MS" pitchFamily="66" charset="0"/>
              </a:rPr>
              <a:t>often</a:t>
            </a:r>
          </a:p>
        </p:txBody>
      </p:sp>
      <p:sp>
        <p:nvSpPr>
          <p:cNvPr id="119818" name="Text Box 10"/>
          <p:cNvSpPr txBox="1">
            <a:spLocks noChangeArrowheads="1"/>
          </p:cNvSpPr>
          <p:nvPr/>
        </p:nvSpPr>
        <p:spPr bwMode="auto">
          <a:xfrm>
            <a:off x="2555875" y="4508500"/>
            <a:ext cx="2089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Comic Sans MS" pitchFamily="66" charset="0"/>
              </a:rPr>
              <a:t>sometimes</a:t>
            </a:r>
          </a:p>
        </p:txBody>
      </p:sp>
      <p:sp>
        <p:nvSpPr>
          <p:cNvPr id="119819" name="Text Box 11"/>
          <p:cNvSpPr txBox="1">
            <a:spLocks noChangeArrowheads="1"/>
          </p:cNvSpPr>
          <p:nvPr/>
        </p:nvSpPr>
        <p:spPr bwMode="auto">
          <a:xfrm>
            <a:off x="5076825" y="4941888"/>
            <a:ext cx="23764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Comic Sans MS" pitchFamily="66" charset="0"/>
              </a:rPr>
              <a:t>hardly ever</a:t>
            </a:r>
          </a:p>
        </p:txBody>
      </p:sp>
      <p:sp>
        <p:nvSpPr>
          <p:cNvPr id="119820" name="Text Box 12"/>
          <p:cNvSpPr txBox="1">
            <a:spLocks noChangeArrowheads="1"/>
          </p:cNvSpPr>
          <p:nvPr/>
        </p:nvSpPr>
        <p:spPr bwMode="auto">
          <a:xfrm>
            <a:off x="971550" y="5805488"/>
            <a:ext cx="12239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Comic Sans MS" pitchFamily="66" charset="0"/>
              </a:rPr>
              <a:t>never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19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98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98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9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9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9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9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9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9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9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9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0" grpId="0"/>
      <p:bldP spid="1198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4" name="Picture 2" descr="MS4}2UQMNJ}W)CQUK3RZ({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6675" name="Text Box 3"/>
          <p:cNvSpPr txBox="1">
            <a:spLocks noChangeArrowheads="1"/>
          </p:cNvSpPr>
          <p:nvPr/>
        </p:nvSpPr>
        <p:spPr bwMode="auto">
          <a:xfrm>
            <a:off x="179388" y="260350"/>
            <a:ext cx="8785225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  <a:latin typeface="Arial Black" pitchFamily="34" charset="0"/>
              </a:rPr>
              <a:t>             </a:t>
            </a:r>
            <a:r>
              <a:rPr lang="en-US" altLang="zh-CN" sz="3600">
                <a:solidFill>
                  <a:schemeClr val="folHlink"/>
                </a:solidFill>
                <a:latin typeface="Arial Black" pitchFamily="34" charset="0"/>
              </a:rPr>
              <a:t>L</a:t>
            </a:r>
            <a:r>
              <a:rPr lang="en-US" altLang="zh-CN" sz="3600">
                <a:latin typeface="Arial Black" pitchFamily="34" charset="0"/>
              </a:rPr>
              <a:t>earn</a:t>
            </a:r>
            <a:r>
              <a:rPr lang="en-US" altLang="zh-CN" sz="360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altLang="zh-CN" sz="3600">
                <a:solidFill>
                  <a:srgbClr val="FF00FF"/>
                </a:solidFill>
                <a:latin typeface="Arial Black" pitchFamily="34" charset="0"/>
              </a:rPr>
              <a:t>t</a:t>
            </a:r>
            <a:r>
              <a:rPr lang="en-US" altLang="zh-CN" sz="3600">
                <a:latin typeface="Arial Black" pitchFamily="34" charset="0"/>
              </a:rPr>
              <a:t>he</a:t>
            </a:r>
            <a:r>
              <a:rPr lang="en-US" altLang="zh-CN" sz="360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altLang="zh-CN" sz="3600">
                <a:solidFill>
                  <a:schemeClr val="accent1"/>
                </a:solidFill>
                <a:latin typeface="Arial Black" pitchFamily="34" charset="0"/>
              </a:rPr>
              <a:t>N</a:t>
            </a:r>
            <a:r>
              <a:rPr lang="en-US" altLang="zh-CN" sz="3600">
                <a:latin typeface="Arial Black" pitchFamily="34" charset="0"/>
              </a:rPr>
              <a:t>ew</a:t>
            </a:r>
            <a:r>
              <a:rPr lang="en-US" altLang="zh-CN" sz="3600">
                <a:solidFill>
                  <a:schemeClr val="tx2"/>
                </a:solidFill>
                <a:latin typeface="Arial Black" pitchFamily="34" charset="0"/>
              </a:rPr>
              <a:t> </a:t>
            </a:r>
            <a:r>
              <a:rPr lang="en-US" altLang="zh-CN" sz="3600">
                <a:solidFill>
                  <a:schemeClr val="accent2"/>
                </a:solidFill>
                <a:latin typeface="Arial Black" pitchFamily="34" charset="0"/>
              </a:rPr>
              <a:t>S</a:t>
            </a:r>
            <a:r>
              <a:rPr lang="en-US" altLang="zh-CN" sz="3600">
                <a:latin typeface="Arial Black" pitchFamily="34" charset="0"/>
              </a:rPr>
              <a:t>tructure</a:t>
            </a:r>
          </a:p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altLang="zh-CN" sz="3200">
                <a:solidFill>
                  <a:srgbClr val="FF0000"/>
                </a:solidFill>
                <a:latin typeface="Arial Black" pitchFamily="34" charset="0"/>
              </a:rPr>
              <a:t>How often</a:t>
            </a:r>
            <a:r>
              <a:rPr lang="en-US" altLang="zh-CN" sz="3200">
                <a:latin typeface="Arial Black" pitchFamily="34" charset="0"/>
              </a:rPr>
              <a:t> do you                               ?</a:t>
            </a:r>
          </a:p>
        </p:txBody>
      </p:sp>
      <p:sp>
        <p:nvSpPr>
          <p:cNvPr id="156676" name="Text Box 4"/>
          <p:cNvSpPr txBox="1">
            <a:spLocks noChangeArrowheads="1"/>
          </p:cNvSpPr>
          <p:nvPr/>
        </p:nvSpPr>
        <p:spPr bwMode="auto">
          <a:xfrm>
            <a:off x="5334000" y="4191000"/>
            <a:ext cx="381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>
              <a:latin typeface="Tahoma" pitchFamily="34" charset="0"/>
            </a:endParaRPr>
          </a:p>
        </p:txBody>
      </p:sp>
      <p:sp>
        <p:nvSpPr>
          <p:cNvPr id="156677" name="Text Box 5"/>
          <p:cNvSpPr txBox="1">
            <a:spLocks noChangeArrowheads="1"/>
          </p:cNvSpPr>
          <p:nvPr/>
        </p:nvSpPr>
        <p:spPr bwMode="auto">
          <a:xfrm>
            <a:off x="6019800" y="12954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56678" name="Oval 6"/>
          <p:cNvSpPr>
            <a:spLocks noChangeArrowheads="1"/>
          </p:cNvSpPr>
          <p:nvPr/>
        </p:nvSpPr>
        <p:spPr bwMode="auto">
          <a:xfrm>
            <a:off x="0" y="0"/>
            <a:ext cx="1979613" cy="11969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6679" name="Text Box 7"/>
          <p:cNvSpPr txBox="1">
            <a:spLocks noChangeArrowheads="1"/>
          </p:cNvSpPr>
          <p:nvPr/>
        </p:nvSpPr>
        <p:spPr bwMode="auto">
          <a:xfrm>
            <a:off x="34925" y="260350"/>
            <a:ext cx="2819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CCFFFF"/>
                </a:solidFill>
                <a:latin typeface="Comic Sans MS" pitchFamily="66" charset="0"/>
              </a:rPr>
              <a:t>Learning:</a:t>
            </a:r>
          </a:p>
        </p:txBody>
      </p:sp>
      <p:pic>
        <p:nvPicPr>
          <p:cNvPr id="156680" name="Picture 8" descr="u=3817918421,3261252558&amp;fm=21&amp;g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00213"/>
            <a:ext cx="2952750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6681" name="Picture 9" descr="刷牙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700213"/>
            <a:ext cx="2303463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6682" name="Picture 10" descr="洗澡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076700"/>
            <a:ext cx="2305050" cy="215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6683" name="Picture 11" descr="u=415750187,3239683390&amp;fm=15&amp;gp=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1628775"/>
            <a:ext cx="1728787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6684" name="Picture 12" descr="325976170528758493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1" r="10371"/>
          <a:stretch>
            <a:fillRect/>
          </a:stretch>
        </p:blipFill>
        <p:spPr bwMode="auto">
          <a:xfrm>
            <a:off x="3708400" y="4076700"/>
            <a:ext cx="2159000" cy="230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6685" name="Picture 13" descr="01200000012881118969205613142_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149725"/>
            <a:ext cx="2857500" cy="208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6686" name="Rectangle 14"/>
          <p:cNvSpPr>
            <a:spLocks noChangeArrowheads="1"/>
          </p:cNvSpPr>
          <p:nvPr/>
        </p:nvSpPr>
        <p:spPr bwMode="auto">
          <a:xfrm>
            <a:off x="4859338" y="1120775"/>
            <a:ext cx="2105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Arial Black" pitchFamily="34" charset="0"/>
              </a:rPr>
              <a:t>exercise</a:t>
            </a:r>
            <a:endParaRPr lang="zh-CN" altLang="en-US" sz="320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56687" name="Rectangle 15"/>
          <p:cNvSpPr>
            <a:spLocks noChangeArrowheads="1"/>
          </p:cNvSpPr>
          <p:nvPr/>
        </p:nvSpPr>
        <p:spPr bwMode="auto">
          <a:xfrm>
            <a:off x="4398963" y="1125538"/>
            <a:ext cx="38449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Arial Black" pitchFamily="34" charset="0"/>
              </a:rPr>
              <a:t>brush your teeth</a:t>
            </a:r>
          </a:p>
        </p:txBody>
      </p:sp>
      <p:sp>
        <p:nvSpPr>
          <p:cNvPr id="156688" name="Rectangle 16"/>
          <p:cNvSpPr>
            <a:spLocks noChangeArrowheads="1"/>
          </p:cNvSpPr>
          <p:nvPr/>
        </p:nvSpPr>
        <p:spPr bwMode="auto">
          <a:xfrm>
            <a:off x="4716463" y="1125538"/>
            <a:ext cx="30083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Arial Black" pitchFamily="34" charset="0"/>
              </a:rPr>
              <a:t>cut your hair</a:t>
            </a:r>
          </a:p>
        </p:txBody>
      </p:sp>
      <p:sp>
        <p:nvSpPr>
          <p:cNvPr id="156689" name="Rectangle 17"/>
          <p:cNvSpPr>
            <a:spLocks noChangeArrowheads="1"/>
          </p:cNvSpPr>
          <p:nvPr/>
        </p:nvSpPr>
        <p:spPr bwMode="auto">
          <a:xfrm>
            <a:off x="4500563" y="1125538"/>
            <a:ext cx="33480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Arial Black" pitchFamily="34" charset="0"/>
              </a:rPr>
              <a:t>take a shower</a:t>
            </a:r>
          </a:p>
        </p:txBody>
      </p:sp>
      <p:sp>
        <p:nvSpPr>
          <p:cNvPr id="156690" name="Rectangle 18"/>
          <p:cNvSpPr>
            <a:spLocks noChangeArrowheads="1"/>
          </p:cNvSpPr>
          <p:nvPr/>
        </p:nvSpPr>
        <p:spPr bwMode="auto">
          <a:xfrm>
            <a:off x="4356100" y="1125538"/>
            <a:ext cx="42497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Arial Black" pitchFamily="34" charset="0"/>
              </a:rPr>
              <a:t>wash your clothes</a:t>
            </a:r>
          </a:p>
        </p:txBody>
      </p:sp>
      <p:sp>
        <p:nvSpPr>
          <p:cNvPr id="156691" name="Rectangle 19"/>
          <p:cNvSpPr>
            <a:spLocks noChangeArrowheads="1"/>
          </p:cNvSpPr>
          <p:nvPr/>
        </p:nvSpPr>
        <p:spPr bwMode="auto">
          <a:xfrm>
            <a:off x="4859338" y="1125538"/>
            <a:ext cx="23749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Arial Black" pitchFamily="34" charset="0"/>
              </a:rPr>
              <a:t>go to KFC</a:t>
            </a:r>
          </a:p>
        </p:txBody>
      </p:sp>
      <p:sp>
        <p:nvSpPr>
          <p:cNvPr id="156692" name="Text Box 20"/>
          <p:cNvSpPr txBox="1">
            <a:spLocks noChangeArrowheads="1"/>
          </p:cNvSpPr>
          <p:nvPr/>
        </p:nvSpPr>
        <p:spPr bwMode="auto">
          <a:xfrm>
            <a:off x="755650" y="3573463"/>
            <a:ext cx="26638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every day</a:t>
            </a:r>
          </a:p>
        </p:txBody>
      </p:sp>
      <p:sp>
        <p:nvSpPr>
          <p:cNvPr id="156693" name="Text Box 21"/>
          <p:cNvSpPr txBox="1">
            <a:spLocks noChangeArrowheads="1"/>
          </p:cNvSpPr>
          <p:nvPr/>
        </p:nvSpPr>
        <p:spPr bwMode="auto">
          <a:xfrm>
            <a:off x="3492500" y="3573463"/>
            <a:ext cx="26638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twice</a:t>
            </a:r>
            <a:r>
              <a:rPr lang="en-US" altLang="zh-CN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a  day</a:t>
            </a:r>
          </a:p>
        </p:txBody>
      </p:sp>
      <p:sp>
        <p:nvSpPr>
          <p:cNvPr id="156694" name="Text Box 22"/>
          <p:cNvSpPr txBox="1">
            <a:spLocks noChangeArrowheads="1"/>
          </p:cNvSpPr>
          <p:nvPr/>
        </p:nvSpPr>
        <p:spPr bwMode="auto">
          <a:xfrm>
            <a:off x="6156325" y="3630613"/>
            <a:ext cx="29527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once</a:t>
            </a:r>
            <a:r>
              <a:rPr lang="en-US" altLang="zh-CN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a month</a:t>
            </a:r>
          </a:p>
        </p:txBody>
      </p:sp>
      <p:sp>
        <p:nvSpPr>
          <p:cNvPr id="156695" name="Text Box 23"/>
          <p:cNvSpPr txBox="1">
            <a:spLocks noChangeArrowheads="1"/>
          </p:cNvSpPr>
          <p:nvPr/>
        </p:nvSpPr>
        <p:spPr bwMode="auto">
          <a:xfrm>
            <a:off x="6229350" y="6092825"/>
            <a:ext cx="28067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once a week</a:t>
            </a:r>
          </a:p>
        </p:txBody>
      </p:sp>
      <p:sp>
        <p:nvSpPr>
          <p:cNvPr id="156696" name="Text Box 24"/>
          <p:cNvSpPr txBox="1">
            <a:spLocks noChangeArrowheads="1"/>
          </p:cNvSpPr>
          <p:nvPr/>
        </p:nvSpPr>
        <p:spPr bwMode="auto">
          <a:xfrm>
            <a:off x="3276600" y="6021388"/>
            <a:ext cx="30241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twice a week</a:t>
            </a:r>
          </a:p>
        </p:txBody>
      </p:sp>
      <p:sp>
        <p:nvSpPr>
          <p:cNvPr id="156697" name="Text Box 25"/>
          <p:cNvSpPr txBox="1">
            <a:spLocks noChangeArrowheads="1"/>
          </p:cNvSpPr>
          <p:nvPr/>
        </p:nvSpPr>
        <p:spPr bwMode="auto">
          <a:xfrm>
            <a:off x="0" y="5445125"/>
            <a:ext cx="43926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three times</a:t>
            </a:r>
            <a:r>
              <a:rPr lang="en-US" altLang="zh-CN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a week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6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566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6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6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6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56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566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6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6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6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2000"/>
                                        <p:tgtEl>
                                          <p:spTgt spid="156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566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6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6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6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6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6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1566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6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6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6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56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566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6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6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6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6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6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156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3" dur="500"/>
                                        <p:tgtEl>
                                          <p:spTgt spid="156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56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6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86" grpId="0"/>
      <p:bldP spid="156687" grpId="0"/>
      <p:bldP spid="156688" grpId="0"/>
      <p:bldP spid="156689" grpId="0"/>
      <p:bldP spid="156690" grpId="0"/>
      <p:bldP spid="156691" grpId="0"/>
      <p:bldP spid="156692" grpId="0"/>
      <p:bldP spid="156693" grpId="0"/>
      <p:bldP spid="156694" grpId="0"/>
      <p:bldP spid="156695" grpId="0"/>
      <p:bldP spid="156696" grpId="0"/>
      <p:bldP spid="15669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339" name="Picture 123" descr="MS4}2UQMNJ}W)CQUK3RZ({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7218" name="Group 2"/>
          <p:cNvGraphicFramePr>
            <a:graphicFrameLocks noGrp="1"/>
          </p:cNvGraphicFramePr>
          <p:nvPr/>
        </p:nvGraphicFramePr>
        <p:xfrm>
          <a:off x="36513" y="2413000"/>
          <a:ext cx="9072562" cy="4017963"/>
        </p:xfrm>
        <a:graphic>
          <a:graphicData uri="http://schemas.openxmlformats.org/drawingml/2006/table">
            <a:tbl>
              <a:tblPr/>
              <a:tblGrid>
                <a:gridCol w="1690687"/>
                <a:gridCol w="1719263"/>
                <a:gridCol w="2297112"/>
                <a:gridCol w="1930400"/>
                <a:gridCol w="1435100"/>
              </a:tblGrid>
              <a:tr h="679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Monday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Tuesday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Wednesday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Thursday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Friday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English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Math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English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Chinese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English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Math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English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en-US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English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Math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</a:tr>
              <a:tr h="692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Chinese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en-US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Chinese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Art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en-US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en-US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Chinese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en-US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en-US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en-US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</a:tr>
              <a:tr h="744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32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P.E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en-US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en-US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en-US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32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P.E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</a:tr>
            </a:tbl>
          </a:graphicData>
        </a:graphic>
      </p:graphicFrame>
      <p:sp>
        <p:nvSpPr>
          <p:cNvPr id="137320" name="Text Box 104"/>
          <p:cNvSpPr txBox="1">
            <a:spLocks noChangeArrowheads="1"/>
          </p:cNvSpPr>
          <p:nvPr/>
        </p:nvSpPr>
        <p:spPr bwMode="auto">
          <a:xfrm>
            <a:off x="-19050" y="765175"/>
            <a:ext cx="857408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4000" b="1"/>
              <a:t>How often do you have                 class?</a:t>
            </a:r>
          </a:p>
          <a:p>
            <a:r>
              <a:rPr kumimoji="0" lang="zh-CN" altLang="en-US" sz="4000" b="1"/>
              <a:t>We have                  class </a:t>
            </a:r>
            <a:endParaRPr kumimoji="0" lang="en-US" altLang="zh-CN" sz="4000" b="1"/>
          </a:p>
        </p:txBody>
      </p:sp>
      <p:sp>
        <p:nvSpPr>
          <p:cNvPr id="137321" name="Text Box 105"/>
          <p:cNvSpPr txBox="1">
            <a:spLocks noChangeArrowheads="1"/>
          </p:cNvSpPr>
          <p:nvPr/>
        </p:nvSpPr>
        <p:spPr bwMode="auto">
          <a:xfrm>
            <a:off x="5437188" y="765175"/>
            <a:ext cx="3095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kumimoji="0" lang="zh-CN" altLang="en-US" sz="3200"/>
          </a:p>
        </p:txBody>
      </p:sp>
      <p:sp>
        <p:nvSpPr>
          <p:cNvPr id="137322" name="Text Box 106"/>
          <p:cNvSpPr txBox="1">
            <a:spLocks noChangeArrowheads="1"/>
          </p:cNvSpPr>
          <p:nvPr/>
        </p:nvSpPr>
        <p:spPr bwMode="auto">
          <a:xfrm>
            <a:off x="5364163" y="765175"/>
            <a:ext cx="18224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4000" b="1">
                <a:solidFill>
                  <a:srgbClr val="FF0000"/>
                </a:solidFill>
              </a:rPr>
              <a:t>English</a:t>
            </a:r>
          </a:p>
        </p:txBody>
      </p:sp>
      <p:sp>
        <p:nvSpPr>
          <p:cNvPr id="137323" name="Text Box 107"/>
          <p:cNvSpPr txBox="1">
            <a:spLocks noChangeArrowheads="1"/>
          </p:cNvSpPr>
          <p:nvPr/>
        </p:nvSpPr>
        <p:spPr bwMode="auto">
          <a:xfrm>
            <a:off x="2339975" y="1485900"/>
            <a:ext cx="149225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3200" b="1">
                <a:solidFill>
                  <a:srgbClr val="FF0000"/>
                </a:solidFill>
              </a:rPr>
              <a:t>English</a:t>
            </a:r>
          </a:p>
        </p:txBody>
      </p:sp>
      <p:sp>
        <p:nvSpPr>
          <p:cNvPr id="137324" name="Text Box 108"/>
          <p:cNvSpPr txBox="1">
            <a:spLocks noChangeArrowheads="1"/>
          </p:cNvSpPr>
          <p:nvPr/>
        </p:nvSpPr>
        <p:spPr bwMode="auto">
          <a:xfrm>
            <a:off x="6445250" y="1485900"/>
            <a:ext cx="1966913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3200" b="1">
                <a:solidFill>
                  <a:srgbClr val="FF0000"/>
                </a:solidFill>
              </a:rPr>
              <a:t>every day.</a:t>
            </a:r>
          </a:p>
        </p:txBody>
      </p:sp>
      <p:sp>
        <p:nvSpPr>
          <p:cNvPr id="137325" name="Text Box 109"/>
          <p:cNvSpPr txBox="1">
            <a:spLocks noChangeArrowheads="1"/>
          </p:cNvSpPr>
          <p:nvPr/>
        </p:nvSpPr>
        <p:spPr bwMode="auto">
          <a:xfrm>
            <a:off x="5508625" y="782638"/>
            <a:ext cx="1073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4000" b="1">
                <a:solidFill>
                  <a:srgbClr val="FF0000"/>
                </a:solidFill>
              </a:rPr>
              <a:t>Art </a:t>
            </a:r>
          </a:p>
        </p:txBody>
      </p:sp>
      <p:sp>
        <p:nvSpPr>
          <p:cNvPr id="137326" name="Text Box 110"/>
          <p:cNvSpPr txBox="1">
            <a:spLocks noChangeArrowheads="1"/>
          </p:cNvSpPr>
          <p:nvPr/>
        </p:nvSpPr>
        <p:spPr bwMode="auto">
          <a:xfrm>
            <a:off x="2700338" y="1484313"/>
            <a:ext cx="79375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3200" b="1">
                <a:solidFill>
                  <a:srgbClr val="FF0000"/>
                </a:solidFill>
              </a:rPr>
              <a:t>Art</a:t>
            </a:r>
          </a:p>
        </p:txBody>
      </p:sp>
      <p:sp>
        <p:nvSpPr>
          <p:cNvPr id="137327" name="Text Box 111"/>
          <p:cNvSpPr txBox="1">
            <a:spLocks noChangeArrowheads="1"/>
          </p:cNvSpPr>
          <p:nvPr/>
        </p:nvSpPr>
        <p:spPr bwMode="auto">
          <a:xfrm>
            <a:off x="6011863" y="1484313"/>
            <a:ext cx="2362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3200" b="1">
                <a:solidFill>
                  <a:srgbClr val="FF0000"/>
                </a:solidFill>
              </a:rPr>
              <a:t>once a week.</a:t>
            </a:r>
          </a:p>
        </p:txBody>
      </p:sp>
      <p:sp>
        <p:nvSpPr>
          <p:cNvPr id="137328" name="Text Box 112"/>
          <p:cNvSpPr txBox="1">
            <a:spLocks noChangeArrowheads="1"/>
          </p:cNvSpPr>
          <p:nvPr/>
        </p:nvSpPr>
        <p:spPr bwMode="auto">
          <a:xfrm>
            <a:off x="5364163" y="836613"/>
            <a:ext cx="3095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kumimoji="0" lang="zh-CN" altLang="en-US" sz="3200"/>
          </a:p>
        </p:txBody>
      </p:sp>
      <p:sp>
        <p:nvSpPr>
          <p:cNvPr id="137329" name="Text Box 113"/>
          <p:cNvSpPr txBox="1">
            <a:spLocks noChangeArrowheads="1"/>
          </p:cNvSpPr>
          <p:nvPr/>
        </p:nvSpPr>
        <p:spPr bwMode="auto">
          <a:xfrm>
            <a:off x="5219700" y="765175"/>
            <a:ext cx="311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kumimoji="0" lang="zh-CN" altLang="en-US" sz="3200"/>
          </a:p>
        </p:txBody>
      </p:sp>
      <p:sp>
        <p:nvSpPr>
          <p:cNvPr id="137330" name="Text Box 114"/>
          <p:cNvSpPr txBox="1">
            <a:spLocks noChangeArrowheads="1"/>
          </p:cNvSpPr>
          <p:nvPr/>
        </p:nvSpPr>
        <p:spPr bwMode="auto">
          <a:xfrm>
            <a:off x="5435600" y="782638"/>
            <a:ext cx="9588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sz="4000" b="1">
                <a:solidFill>
                  <a:srgbClr val="FF0000"/>
                </a:solidFill>
              </a:rPr>
              <a:t>P.E</a:t>
            </a:r>
          </a:p>
        </p:txBody>
      </p:sp>
      <p:sp>
        <p:nvSpPr>
          <p:cNvPr id="137331" name="Text Box 115"/>
          <p:cNvSpPr txBox="1">
            <a:spLocks noChangeArrowheads="1"/>
          </p:cNvSpPr>
          <p:nvPr/>
        </p:nvSpPr>
        <p:spPr bwMode="auto">
          <a:xfrm>
            <a:off x="2411413" y="1412875"/>
            <a:ext cx="1039812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3200" b="1">
                <a:solidFill>
                  <a:srgbClr val="FF0000"/>
                </a:solidFill>
              </a:rPr>
              <a:t>Gym</a:t>
            </a:r>
          </a:p>
        </p:txBody>
      </p:sp>
      <p:sp>
        <p:nvSpPr>
          <p:cNvPr id="137332" name="Text Box 116"/>
          <p:cNvSpPr txBox="1">
            <a:spLocks noChangeArrowheads="1"/>
          </p:cNvSpPr>
          <p:nvPr/>
        </p:nvSpPr>
        <p:spPr bwMode="auto">
          <a:xfrm>
            <a:off x="5940425" y="1628775"/>
            <a:ext cx="24765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3200" b="1">
                <a:solidFill>
                  <a:srgbClr val="FF0000"/>
                </a:solidFill>
              </a:rPr>
              <a:t>twice a week.</a:t>
            </a:r>
          </a:p>
        </p:txBody>
      </p:sp>
      <p:sp>
        <p:nvSpPr>
          <p:cNvPr id="137333" name="Text Box 117"/>
          <p:cNvSpPr txBox="1">
            <a:spLocks noChangeArrowheads="1"/>
          </p:cNvSpPr>
          <p:nvPr/>
        </p:nvSpPr>
        <p:spPr bwMode="auto">
          <a:xfrm>
            <a:off x="5508625" y="782638"/>
            <a:ext cx="13700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4000" b="1">
                <a:solidFill>
                  <a:srgbClr val="FF0000"/>
                </a:solidFill>
              </a:rPr>
              <a:t>Math</a:t>
            </a:r>
          </a:p>
        </p:txBody>
      </p:sp>
      <p:sp>
        <p:nvSpPr>
          <p:cNvPr id="137334" name="Text Box 118"/>
          <p:cNvSpPr txBox="1">
            <a:spLocks noChangeArrowheads="1"/>
          </p:cNvSpPr>
          <p:nvPr/>
        </p:nvSpPr>
        <p:spPr bwMode="auto">
          <a:xfrm>
            <a:off x="2484438" y="1412875"/>
            <a:ext cx="113030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3200" b="1">
                <a:solidFill>
                  <a:srgbClr val="FF0000"/>
                </a:solidFill>
              </a:rPr>
              <a:t>Math</a:t>
            </a:r>
          </a:p>
        </p:txBody>
      </p:sp>
      <p:sp>
        <p:nvSpPr>
          <p:cNvPr id="137335" name="Text Box 119"/>
          <p:cNvSpPr txBox="1">
            <a:spLocks noChangeArrowheads="1"/>
          </p:cNvSpPr>
          <p:nvPr/>
        </p:nvSpPr>
        <p:spPr bwMode="auto">
          <a:xfrm>
            <a:off x="5435600" y="1557338"/>
            <a:ext cx="350202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3200" b="1">
                <a:solidFill>
                  <a:srgbClr val="FF0000"/>
                </a:solidFill>
              </a:rPr>
              <a:t>three times a week.</a:t>
            </a:r>
          </a:p>
        </p:txBody>
      </p:sp>
      <p:sp>
        <p:nvSpPr>
          <p:cNvPr id="137336" name="Text Box 120"/>
          <p:cNvSpPr txBox="1">
            <a:spLocks noChangeArrowheads="1"/>
          </p:cNvSpPr>
          <p:nvPr/>
        </p:nvSpPr>
        <p:spPr bwMode="auto">
          <a:xfrm>
            <a:off x="5292725" y="782638"/>
            <a:ext cx="19446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4000" b="1">
                <a:solidFill>
                  <a:srgbClr val="FF0000"/>
                </a:solidFill>
              </a:rPr>
              <a:t>Chinese</a:t>
            </a:r>
            <a:r>
              <a:rPr kumimoji="0" lang="zh-CN" altLang="en-US" sz="3200"/>
              <a:t> </a:t>
            </a:r>
            <a:endParaRPr kumimoji="0" lang="en-US" altLang="zh-CN" sz="3200"/>
          </a:p>
        </p:txBody>
      </p:sp>
      <p:sp>
        <p:nvSpPr>
          <p:cNvPr id="137337" name="Text Box 121"/>
          <p:cNvSpPr txBox="1">
            <a:spLocks noChangeArrowheads="1"/>
          </p:cNvSpPr>
          <p:nvPr/>
        </p:nvSpPr>
        <p:spPr bwMode="auto">
          <a:xfrm>
            <a:off x="2268538" y="1412875"/>
            <a:ext cx="1560512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3200" b="1">
                <a:solidFill>
                  <a:srgbClr val="FF0000"/>
                </a:solidFill>
              </a:rPr>
              <a:t>Chinese</a:t>
            </a:r>
          </a:p>
        </p:txBody>
      </p:sp>
      <p:sp>
        <p:nvSpPr>
          <p:cNvPr id="137338" name="Text Box 122"/>
          <p:cNvSpPr txBox="1">
            <a:spLocks noChangeArrowheads="1"/>
          </p:cNvSpPr>
          <p:nvPr/>
        </p:nvSpPr>
        <p:spPr bwMode="auto">
          <a:xfrm>
            <a:off x="5435600" y="1484313"/>
            <a:ext cx="32416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3200" b="1">
                <a:solidFill>
                  <a:srgbClr val="FF0000"/>
                </a:solidFill>
              </a:rPr>
              <a:t>four times a week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7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7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7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7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7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1373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1373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1373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37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37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37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3" dur="500"/>
                                        <p:tgtEl>
                                          <p:spTgt spid="137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1373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9" dur="500"/>
                                        <p:tgtEl>
                                          <p:spTgt spid="1373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37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3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137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7" dur="500"/>
                                        <p:tgtEl>
                                          <p:spTgt spid="1373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0" dur="500"/>
                                        <p:tgtEl>
                                          <p:spTgt spid="13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3" dur="500"/>
                                        <p:tgtEl>
                                          <p:spTgt spid="137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137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137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137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1" dur="500"/>
                                        <p:tgtEl>
                                          <p:spTgt spid="1373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4" dur="500"/>
                                        <p:tgtEl>
                                          <p:spTgt spid="1373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7" dur="500"/>
                                        <p:tgtEl>
                                          <p:spTgt spid="137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500"/>
                                        <p:tgtEl>
                                          <p:spTgt spid="137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137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137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322" grpId="0" bldLvl="0" autoUpdateAnimBg="0"/>
      <p:bldP spid="137322" grpId="1" bldLvl="0" autoUpdateAnimBg="0"/>
      <p:bldP spid="137323" grpId="0" bldLvl="0" autoUpdateAnimBg="0"/>
      <p:bldP spid="137323" grpId="1" bldLvl="0" autoUpdateAnimBg="0"/>
      <p:bldP spid="137324" grpId="0" bldLvl="0" autoUpdateAnimBg="0"/>
      <p:bldP spid="137324" grpId="1" bldLvl="0" autoUpdateAnimBg="0"/>
      <p:bldP spid="137325" grpId="0" build="allAtOnce" bldLvl="0" autoUpdateAnimBg="0"/>
      <p:bldP spid="137326" grpId="0" bldLvl="0" autoUpdateAnimBg="0"/>
      <p:bldP spid="137326" grpId="1" bldLvl="0" autoUpdateAnimBg="0"/>
      <p:bldP spid="137327" grpId="0" bldLvl="0" autoUpdateAnimBg="0"/>
      <p:bldP spid="137327" grpId="1" bldLvl="0" autoUpdateAnimBg="0"/>
      <p:bldP spid="137330" grpId="0" bldLvl="0" autoUpdateAnimBg="0"/>
      <p:bldP spid="137330" grpId="1" bldLvl="0" autoUpdateAnimBg="0"/>
      <p:bldP spid="137331" grpId="0" build="allAtOnce" bldLvl="0" autoUpdateAnimBg="0"/>
      <p:bldP spid="137332" grpId="0" build="allAtOnce" bldLvl="0" autoUpdateAnimBg="0"/>
      <p:bldP spid="137333" grpId="0" bldLvl="0" autoUpdateAnimBg="0"/>
      <p:bldP spid="137333" grpId="1" bldLvl="0" autoUpdateAnimBg="0"/>
      <p:bldP spid="137334" grpId="0" bldLvl="0" autoUpdateAnimBg="0"/>
      <p:bldP spid="137334" grpId="1" bldLvl="0" autoUpdateAnimBg="0"/>
      <p:bldP spid="137335" grpId="0" build="allAtOnce" bldLvl="0" autoUpdateAnimBg="0"/>
      <p:bldP spid="137335" grpId="1" build="allAtOnce" bldLvl="0" autoUpdateAnimBg="0"/>
      <p:bldP spid="137337" grpId="0" bldLvl="0" autoUpdateAnimBg="0"/>
      <p:bldP spid="137338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74" name="Picture 18" descr="MS4}2UQMNJ}W)CQUK3RZ({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3058" name="Rectangle 2"/>
          <p:cNvSpPr>
            <a:spLocks noChangeArrowheads="1"/>
          </p:cNvSpPr>
          <p:nvPr/>
        </p:nvSpPr>
        <p:spPr bwMode="auto">
          <a:xfrm>
            <a:off x="0" y="26431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kumimoji="0" lang="zh-CN" altLang="en-US" sz="1800">
              <a:latin typeface="Arial" pitchFamily="34" charset="0"/>
            </a:endParaRPr>
          </a:p>
        </p:txBody>
      </p:sp>
      <p:sp>
        <p:nvSpPr>
          <p:cNvPr id="173059" name="Rectangle 3"/>
          <p:cNvSpPr>
            <a:spLocks noChangeArrowheads="1"/>
          </p:cNvSpPr>
          <p:nvPr/>
        </p:nvSpPr>
        <p:spPr bwMode="auto">
          <a:xfrm>
            <a:off x="0" y="34623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kumimoji="0" lang="zh-CN" altLang="en-US" sz="1800">
              <a:latin typeface="Arial" pitchFamily="34" charset="0"/>
            </a:endParaRPr>
          </a:p>
        </p:txBody>
      </p:sp>
      <p:sp>
        <p:nvSpPr>
          <p:cNvPr id="173060" name="Rectangle 4"/>
          <p:cNvSpPr>
            <a:spLocks noChangeArrowheads="1"/>
          </p:cNvSpPr>
          <p:nvPr/>
        </p:nvSpPr>
        <p:spPr bwMode="auto">
          <a:xfrm>
            <a:off x="250825" y="692150"/>
            <a:ext cx="8642350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276225"/>
            <a:r>
              <a:rPr kumimoji="0" lang="en-US" altLang="zh-CN" sz="2800" b="1">
                <a:solidFill>
                  <a:srgbClr val="FF0000"/>
                </a:solidFill>
              </a:rPr>
              <a:t>how often</a:t>
            </a:r>
            <a:r>
              <a:rPr kumimoji="0" lang="zh-CN" altLang="en-US" sz="2800" b="1"/>
              <a:t>表示“多长时间一次，是否经常”的意义。</a:t>
            </a:r>
          </a:p>
          <a:p>
            <a:pPr indent="276225"/>
            <a:r>
              <a:rPr kumimoji="0" lang="zh-CN" altLang="en-US" sz="2800" b="1"/>
              <a:t>通常用来对</a:t>
            </a:r>
            <a:r>
              <a:rPr kumimoji="0" lang="en-US" altLang="zh-CN" sz="2800" b="1"/>
              <a:t>sometimes</a:t>
            </a:r>
            <a:r>
              <a:rPr kumimoji="0" lang="zh-CN" altLang="en-US" sz="2800" b="1"/>
              <a:t>，</a:t>
            </a:r>
            <a:r>
              <a:rPr kumimoji="0" lang="en-US" altLang="zh-CN" sz="2800" b="1"/>
              <a:t>usually</a:t>
            </a:r>
            <a:r>
              <a:rPr kumimoji="0" lang="zh-CN" altLang="en-US" sz="2800" b="1"/>
              <a:t>，</a:t>
            </a:r>
            <a:r>
              <a:rPr kumimoji="0" lang="en-US" altLang="zh-CN" sz="2800" b="1"/>
              <a:t>never</a:t>
            </a:r>
            <a:r>
              <a:rPr kumimoji="0" lang="zh-CN" altLang="en-US" sz="2800" b="1"/>
              <a:t>，</a:t>
            </a:r>
            <a:r>
              <a:rPr kumimoji="0" lang="en-US" altLang="zh-CN" sz="2800" b="1"/>
              <a:t>seldom</a:t>
            </a:r>
            <a:r>
              <a:rPr kumimoji="0" lang="zh-CN" altLang="en-US" sz="2800" b="1"/>
              <a:t>，</a:t>
            </a:r>
            <a:r>
              <a:rPr kumimoji="0" lang="en-US" altLang="zh-CN" sz="2800" b="1"/>
              <a:t>often</a:t>
            </a:r>
            <a:r>
              <a:rPr kumimoji="0" lang="zh-CN" altLang="en-US" sz="2800" b="1"/>
              <a:t>，</a:t>
            </a:r>
            <a:r>
              <a:rPr kumimoji="0" lang="en-US" altLang="zh-CN" sz="2800" b="1"/>
              <a:t>always</a:t>
            </a:r>
            <a:r>
              <a:rPr kumimoji="0" lang="zh-CN" altLang="en-US" sz="2800" b="1"/>
              <a:t>，</a:t>
            </a:r>
            <a:r>
              <a:rPr kumimoji="0" lang="en-US" altLang="zh-CN" sz="2800" b="1"/>
              <a:t>every day</a:t>
            </a:r>
            <a:r>
              <a:rPr kumimoji="0" lang="zh-CN" altLang="en-US" sz="2800" b="1"/>
              <a:t>，等表示频度的副词或词组提问。如：</a:t>
            </a:r>
            <a:r>
              <a:rPr kumimoji="0" lang="en-US" altLang="zh-CN" sz="2800" b="1"/>
              <a:t>He writes to his mother </a:t>
            </a:r>
            <a:r>
              <a:rPr kumimoji="0" lang="en-US" altLang="zh-CN" sz="2800" b="1" u="sng">
                <a:solidFill>
                  <a:srgbClr val="0000FF"/>
                </a:solidFill>
              </a:rPr>
              <a:t>once a month</a:t>
            </a:r>
            <a:r>
              <a:rPr kumimoji="0" lang="zh-CN" altLang="en-US" sz="2800" b="1"/>
              <a:t>．</a:t>
            </a:r>
          </a:p>
          <a:p>
            <a:pPr indent="276225"/>
            <a:r>
              <a:rPr kumimoji="0" lang="zh-CN" altLang="en-US" sz="2800" b="1"/>
              <a:t>            →</a:t>
            </a:r>
            <a:r>
              <a:rPr kumimoji="0" lang="en-US" altLang="zh-CN" sz="2800" b="1" u="sng">
                <a:solidFill>
                  <a:srgbClr val="FF0000"/>
                </a:solidFill>
              </a:rPr>
              <a:t>How often</a:t>
            </a:r>
            <a:r>
              <a:rPr kumimoji="0" lang="en-US" altLang="zh-CN" sz="2800" b="1"/>
              <a:t> does he write to his mother</a:t>
            </a:r>
            <a:r>
              <a:rPr kumimoji="0" lang="zh-CN" altLang="en-US" sz="2800" b="1"/>
              <a:t>？</a:t>
            </a:r>
          </a:p>
        </p:txBody>
      </p:sp>
      <p:pic>
        <p:nvPicPr>
          <p:cNvPr id="173072" name="Picture 16" descr="语法知识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0"/>
            <a:ext cx="1854200" cy="71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3075" name="Rectangle 19"/>
          <p:cNvSpPr>
            <a:spLocks noChangeArrowheads="1"/>
          </p:cNvSpPr>
          <p:nvPr/>
        </p:nvSpPr>
        <p:spPr bwMode="auto">
          <a:xfrm>
            <a:off x="3203575" y="3429000"/>
            <a:ext cx="5473700" cy="3044825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en-US" altLang="zh-CN" sz="3200" b="1">
                <a:solidFill>
                  <a:srgbClr val="3333FF"/>
                </a:solidFill>
              </a:rPr>
              <a:t>every day</a:t>
            </a:r>
          </a:p>
          <a:p>
            <a:r>
              <a:rPr kumimoji="0" lang="en-US" altLang="zh-CN" sz="3200" b="1">
                <a:solidFill>
                  <a:srgbClr val="3333FF"/>
                </a:solidFill>
              </a:rPr>
              <a:t>once a week, </a:t>
            </a:r>
          </a:p>
          <a:p>
            <a:r>
              <a:rPr kumimoji="0" lang="en-US" altLang="zh-CN" sz="3200" b="1">
                <a:solidFill>
                  <a:srgbClr val="3333FF"/>
                </a:solidFill>
              </a:rPr>
              <a:t>twice a month, </a:t>
            </a:r>
          </a:p>
          <a:p>
            <a:r>
              <a:rPr kumimoji="0" lang="en-US" altLang="zh-CN" sz="3200" b="1">
                <a:solidFill>
                  <a:srgbClr val="3333FF"/>
                </a:solidFill>
              </a:rPr>
              <a:t>three times a month, </a:t>
            </a:r>
          </a:p>
          <a:p>
            <a:r>
              <a:rPr kumimoji="0" lang="en-US" altLang="zh-CN" sz="3200" b="1">
                <a:solidFill>
                  <a:srgbClr val="3333FF"/>
                </a:solidFill>
              </a:rPr>
              <a:t>three or four times a month</a:t>
            </a:r>
          </a:p>
          <a:p>
            <a:r>
              <a:rPr kumimoji="0" lang="en-US" altLang="zh-CN" sz="3200" b="1">
                <a:solidFill>
                  <a:srgbClr val="3333FF"/>
                </a:solidFill>
              </a:rPr>
              <a:t>one to three times a week</a:t>
            </a:r>
          </a:p>
        </p:txBody>
      </p:sp>
      <p:sp>
        <p:nvSpPr>
          <p:cNvPr id="173076" name="Rectangle 20"/>
          <p:cNvSpPr>
            <a:spLocks noChangeArrowheads="1"/>
          </p:cNvSpPr>
          <p:nvPr/>
        </p:nvSpPr>
        <p:spPr bwMode="auto">
          <a:xfrm>
            <a:off x="612775" y="3408363"/>
            <a:ext cx="2087563" cy="3044825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en-US" altLang="zh-CN" sz="3200" b="1">
                <a:solidFill>
                  <a:srgbClr val="3333CC"/>
                </a:solidFill>
              </a:rPr>
              <a:t>      always</a:t>
            </a:r>
          </a:p>
          <a:p>
            <a:r>
              <a:rPr kumimoji="0" lang="en-US" altLang="zh-CN" sz="3200" b="1">
                <a:solidFill>
                  <a:srgbClr val="3333CC"/>
                </a:solidFill>
              </a:rPr>
              <a:t>      usually</a:t>
            </a:r>
          </a:p>
          <a:p>
            <a:r>
              <a:rPr kumimoji="0" lang="en-US" altLang="zh-CN" sz="3200" b="1">
                <a:solidFill>
                  <a:srgbClr val="3333CC"/>
                </a:solidFill>
              </a:rPr>
              <a:t>         often</a:t>
            </a:r>
          </a:p>
          <a:p>
            <a:r>
              <a:rPr kumimoji="0" lang="en-US" altLang="zh-CN" sz="3200" b="1">
                <a:solidFill>
                  <a:srgbClr val="3333CC"/>
                </a:solidFill>
              </a:rPr>
              <a:t>Sometimes  </a:t>
            </a:r>
          </a:p>
          <a:p>
            <a:r>
              <a:rPr kumimoji="0" lang="en-US" altLang="zh-CN" sz="3200" b="1">
                <a:solidFill>
                  <a:srgbClr val="3333CC"/>
                </a:solidFill>
              </a:rPr>
              <a:t>       hardly </a:t>
            </a:r>
          </a:p>
          <a:p>
            <a:r>
              <a:rPr kumimoji="0" lang="en-US" altLang="zh-CN" sz="3200" b="1">
                <a:solidFill>
                  <a:srgbClr val="3333CC"/>
                </a:solidFill>
              </a:rPr>
              <a:t>        never</a:t>
            </a:r>
            <a:endParaRPr kumimoji="0" lang="zh-CN" altLang="en-US" sz="3200" b="1">
              <a:solidFill>
                <a:srgbClr val="3333CC"/>
              </a:solidFill>
            </a:endParaRPr>
          </a:p>
        </p:txBody>
      </p:sp>
      <p:pic>
        <p:nvPicPr>
          <p:cNvPr id="173073" name="Picture 17" descr="animal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2924175"/>
            <a:ext cx="1547812" cy="335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3078" name="Rectangle 22"/>
          <p:cNvSpPr>
            <a:spLocks noChangeArrowheads="1"/>
          </p:cNvSpPr>
          <p:nvPr/>
        </p:nvSpPr>
        <p:spPr bwMode="auto">
          <a:xfrm>
            <a:off x="2916238" y="2924175"/>
            <a:ext cx="2022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b="1">
                <a:solidFill>
                  <a:srgbClr val="A50021"/>
                </a:solidFill>
              </a:rPr>
              <a:t>表频率的副词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3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7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17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7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0" grpId="0"/>
      <p:bldP spid="173075" grpId="0" animBg="1"/>
      <p:bldP spid="17307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7" name="Picture 7" descr="MS4}2UQMNJ}W)CQUK3RZ({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8002" name="Picture 2" descr="ax006-9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713"/>
            <a:ext cx="3132138" cy="267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003" name="Text Box 3"/>
          <p:cNvSpPr txBox="1">
            <a:spLocks noChangeArrowheads="1"/>
          </p:cNvSpPr>
          <p:nvPr/>
        </p:nvSpPr>
        <p:spPr bwMode="auto">
          <a:xfrm>
            <a:off x="179388" y="3284538"/>
            <a:ext cx="8713787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Comic Sans MS" pitchFamily="66" charset="0"/>
              </a:rPr>
              <a:t>  </a:t>
            </a:r>
            <a:r>
              <a:rPr lang="en-US" altLang="zh-CN" sz="3200" b="1">
                <a:latin typeface="Comic Sans MS" pitchFamily="66" charset="0"/>
              </a:rPr>
              <a:t>Jack loves soccer, so he plays soccer</a:t>
            </a:r>
            <a:r>
              <a:rPr lang="en-US" altLang="zh-CN" sz="3200" b="1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altLang="zh-CN" sz="3200" b="1">
                <a:solidFill>
                  <a:srgbClr val="FF0000"/>
                </a:solidFill>
                <a:latin typeface="Comic Sans MS" pitchFamily="66" charset="0"/>
              </a:rPr>
              <a:t>every day</a:t>
            </a:r>
            <a:r>
              <a:rPr lang="en-US" altLang="zh-CN" sz="3200" b="1">
                <a:solidFill>
                  <a:srgbClr val="0000FF"/>
                </a:solidFill>
                <a:latin typeface="Comic Sans MS" pitchFamily="66" charset="0"/>
              </a:rPr>
              <a:t>. </a:t>
            </a:r>
            <a:r>
              <a:rPr lang="en-US" altLang="zh-CN" sz="3200" b="1">
                <a:latin typeface="Comic Sans MS" pitchFamily="66" charset="0"/>
              </a:rPr>
              <a:t>He likes using the Internet,</a:t>
            </a:r>
            <a:r>
              <a:rPr lang="en-US" altLang="zh-CN" sz="3200" b="1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altLang="zh-CN" sz="3200" b="1">
                <a:latin typeface="Comic Sans MS" pitchFamily="66" charset="0"/>
              </a:rPr>
              <a:t>so he uses the Internet</a:t>
            </a:r>
            <a:r>
              <a:rPr lang="en-US" altLang="zh-CN" sz="3200" b="1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altLang="zh-CN" sz="3200" b="1">
                <a:solidFill>
                  <a:srgbClr val="FF0000"/>
                </a:solidFill>
                <a:latin typeface="Comic Sans MS" pitchFamily="66" charset="0"/>
              </a:rPr>
              <a:t>three times a week</a:t>
            </a:r>
            <a:r>
              <a:rPr lang="en-US" altLang="zh-CN" sz="3200" b="1">
                <a:solidFill>
                  <a:srgbClr val="0000FF"/>
                </a:solidFill>
                <a:latin typeface="Comic Sans MS" pitchFamily="66" charset="0"/>
              </a:rPr>
              <a:t>. </a:t>
            </a:r>
            <a:r>
              <a:rPr lang="en-US" altLang="zh-CN" sz="3200" b="1">
                <a:latin typeface="Comic Sans MS" pitchFamily="66" charset="0"/>
              </a:rPr>
              <a:t>And he watches TV</a:t>
            </a:r>
            <a:r>
              <a:rPr lang="en-US" altLang="zh-CN" sz="3200" b="1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altLang="zh-CN" sz="3200" b="1">
                <a:solidFill>
                  <a:srgbClr val="FF0000"/>
                </a:solidFill>
                <a:latin typeface="Comic Sans MS" pitchFamily="66" charset="0"/>
              </a:rPr>
              <a:t>twice a week</a:t>
            </a:r>
            <a:r>
              <a:rPr lang="en-US" altLang="zh-CN" sz="3200" b="1">
                <a:solidFill>
                  <a:srgbClr val="0000FF"/>
                </a:solidFill>
                <a:latin typeface="Comic Sans MS" pitchFamily="66" charset="0"/>
              </a:rPr>
              <a:t>. </a:t>
            </a:r>
            <a:r>
              <a:rPr lang="en-US" altLang="zh-CN" sz="3200" b="1">
                <a:latin typeface="Comic Sans MS" pitchFamily="66" charset="0"/>
              </a:rPr>
              <a:t>He goes to the movies</a:t>
            </a:r>
            <a:r>
              <a:rPr lang="en-US" altLang="zh-CN" sz="3200" b="1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altLang="zh-CN" sz="3200" b="1">
                <a:solidFill>
                  <a:srgbClr val="FF0000"/>
                </a:solidFill>
                <a:latin typeface="Comic Sans MS" pitchFamily="66" charset="0"/>
              </a:rPr>
              <a:t>twice a month</a:t>
            </a:r>
            <a:r>
              <a:rPr lang="en-US" altLang="zh-CN" sz="3200" b="1">
                <a:solidFill>
                  <a:srgbClr val="0000FF"/>
                </a:solidFill>
                <a:latin typeface="Comic Sans MS" pitchFamily="66" charset="0"/>
              </a:rPr>
              <a:t>. </a:t>
            </a:r>
            <a:r>
              <a:rPr lang="en-US" altLang="zh-CN" sz="3200" b="1">
                <a:latin typeface="Comic Sans MS" pitchFamily="66" charset="0"/>
              </a:rPr>
              <a:t>He goes shopping</a:t>
            </a:r>
            <a:r>
              <a:rPr lang="en-US" altLang="zh-CN" sz="3200" b="1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altLang="zh-CN" sz="3200" b="1">
                <a:solidFill>
                  <a:srgbClr val="FF0000"/>
                </a:solidFill>
                <a:latin typeface="Comic Sans MS" pitchFamily="66" charset="0"/>
              </a:rPr>
              <a:t>once a month</a:t>
            </a:r>
            <a:r>
              <a:rPr lang="en-US" altLang="zh-CN" sz="3200" b="1">
                <a:solidFill>
                  <a:srgbClr val="0000FF"/>
                </a:solidFill>
                <a:latin typeface="Comic Sans MS" pitchFamily="66" charset="0"/>
              </a:rPr>
              <a:t>. </a:t>
            </a:r>
            <a:r>
              <a:rPr lang="en-US" altLang="zh-CN" sz="3200" b="1">
                <a:latin typeface="Comic Sans MS" pitchFamily="66" charset="0"/>
              </a:rPr>
              <a:t>What about</a:t>
            </a:r>
            <a:r>
              <a:rPr lang="en-US" altLang="zh-CN" sz="3200" b="1">
                <a:solidFill>
                  <a:srgbClr val="0000FF"/>
                </a:solidFill>
                <a:latin typeface="Comic Sans MS" pitchFamily="66" charset="0"/>
              </a:rPr>
              <a:t> you?</a:t>
            </a:r>
          </a:p>
        </p:txBody>
      </p:sp>
      <p:sp>
        <p:nvSpPr>
          <p:cNvPr id="128004" name="Text Box 4"/>
          <p:cNvSpPr txBox="1">
            <a:spLocks noChangeArrowheads="1"/>
          </p:cNvSpPr>
          <p:nvPr/>
        </p:nvSpPr>
        <p:spPr bwMode="auto">
          <a:xfrm>
            <a:off x="1547813" y="1773238"/>
            <a:ext cx="13398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sz="4000" b="1">
                <a:solidFill>
                  <a:schemeClr val="bg1"/>
                </a:solidFill>
                <a:latin typeface="Comic Sans MS" pitchFamily="66" charset="0"/>
              </a:rPr>
              <a:t>Jack</a:t>
            </a:r>
          </a:p>
        </p:txBody>
      </p:sp>
      <p:sp>
        <p:nvSpPr>
          <p:cNvPr id="128008" name="Rectangle 8"/>
          <p:cNvSpPr>
            <a:spLocks noChangeArrowheads="1"/>
          </p:cNvSpPr>
          <p:nvPr/>
        </p:nvSpPr>
        <p:spPr bwMode="auto">
          <a:xfrm>
            <a:off x="3059113" y="1125538"/>
            <a:ext cx="6084887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57200" indent="-457200"/>
            <a:r>
              <a:rPr lang="en-US" altLang="zh-CN" b="1">
                <a:solidFill>
                  <a:srgbClr val="0000FF"/>
                </a:solidFill>
                <a:latin typeface="Comic Sans MS" pitchFamily="66" charset="0"/>
              </a:rPr>
              <a:t>1.How often does Jack play soccer?</a:t>
            </a:r>
          </a:p>
          <a:p>
            <a:pPr marL="457200" indent="-457200"/>
            <a:r>
              <a:rPr lang="en-US" altLang="zh-CN" b="1">
                <a:solidFill>
                  <a:srgbClr val="0000FF"/>
                </a:solidFill>
                <a:latin typeface="Comic Sans MS" pitchFamily="66" charset="0"/>
              </a:rPr>
              <a:t>2. How often does he use the Internet?</a:t>
            </a:r>
          </a:p>
          <a:p>
            <a:pPr marL="457200" indent="-457200"/>
            <a:r>
              <a:rPr lang="en-US" altLang="zh-CN" b="1">
                <a:solidFill>
                  <a:srgbClr val="0000FF"/>
                </a:solidFill>
                <a:latin typeface="Comic Sans MS" pitchFamily="66" charset="0"/>
              </a:rPr>
              <a:t>3. How often does he watch TV?</a:t>
            </a:r>
          </a:p>
          <a:p>
            <a:pPr marL="457200" indent="-457200"/>
            <a:r>
              <a:rPr lang="en-US" altLang="zh-CN" b="1">
                <a:solidFill>
                  <a:srgbClr val="0000FF"/>
                </a:solidFill>
                <a:latin typeface="Comic Sans MS" pitchFamily="66" charset="0"/>
              </a:rPr>
              <a:t>4. How often does he go to the movies?</a:t>
            </a:r>
          </a:p>
          <a:p>
            <a:pPr marL="457200" indent="-457200"/>
            <a:r>
              <a:rPr lang="en-US" altLang="zh-CN" b="1">
                <a:solidFill>
                  <a:srgbClr val="0000FF"/>
                </a:solidFill>
                <a:latin typeface="Comic Sans MS" pitchFamily="66" charset="0"/>
              </a:rPr>
              <a:t>5. How often does he go shopping?</a:t>
            </a:r>
          </a:p>
        </p:txBody>
      </p:sp>
      <p:sp>
        <p:nvSpPr>
          <p:cNvPr id="128009" name="Rectangle 9"/>
          <p:cNvSpPr>
            <a:spLocks noChangeArrowheads="1"/>
          </p:cNvSpPr>
          <p:nvPr/>
        </p:nvSpPr>
        <p:spPr bwMode="auto">
          <a:xfrm>
            <a:off x="179388" y="0"/>
            <a:ext cx="87852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 i="1">
                <a:latin typeface="Arial Black" pitchFamily="34" charset="0"/>
              </a:rPr>
              <a:t>Read the passage about Jack , </a:t>
            </a:r>
          </a:p>
          <a:p>
            <a:r>
              <a:rPr lang="en-US" altLang="zh-CN" sz="3200" b="1" i="1">
                <a:latin typeface="Arial Black" pitchFamily="34" charset="0"/>
              </a:rPr>
              <a:t>                  </a:t>
            </a:r>
            <a:r>
              <a:rPr lang="en-US" altLang="zh-CN" sz="3200" b="1" i="1">
                <a:solidFill>
                  <a:srgbClr val="0000FF"/>
                </a:solidFill>
                <a:latin typeface="Arial Black" pitchFamily="34" charset="0"/>
              </a:rPr>
              <a:t> th</a:t>
            </a:r>
            <a:r>
              <a:rPr lang="en-US" altLang="zh-CN" sz="3200" b="1" i="1">
                <a:latin typeface="Arial Black" pitchFamily="34" charset="0"/>
              </a:rPr>
              <a:t>en answer the questions.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80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80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80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80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280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4" name="Picture 8" descr="MS4}2UQMNJ}W)CQUK3RZ({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692150"/>
            <a:ext cx="8137525" cy="990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3600" b="1"/>
              <a:t>How often do you do these activities? Make conversations with your partner.</a:t>
            </a:r>
            <a:endParaRPr lang="zh-CN" altLang="en-US" sz="3600" b="1"/>
          </a:p>
        </p:txBody>
      </p:sp>
      <p:pic>
        <p:nvPicPr>
          <p:cNvPr id="91140" name="Picture 4" descr="do homework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700213"/>
            <a:ext cx="2895600" cy="266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142" name="Text Box 6"/>
          <p:cNvSpPr txBox="1">
            <a:spLocks noChangeArrowheads="1"/>
          </p:cNvSpPr>
          <p:nvPr/>
        </p:nvSpPr>
        <p:spPr bwMode="auto">
          <a:xfrm>
            <a:off x="611188" y="4508500"/>
            <a:ext cx="17303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Arial" pitchFamily="34" charset="0"/>
              </a:rPr>
              <a:t>everyday</a:t>
            </a:r>
          </a:p>
        </p:txBody>
      </p:sp>
      <p:sp>
        <p:nvSpPr>
          <p:cNvPr id="91143" name="Text Box 7"/>
          <p:cNvSpPr txBox="1">
            <a:spLocks noChangeArrowheads="1"/>
          </p:cNvSpPr>
          <p:nvPr/>
        </p:nvSpPr>
        <p:spPr bwMode="auto">
          <a:xfrm>
            <a:off x="611188" y="5084763"/>
            <a:ext cx="8139112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A: How often do you do your homework?</a:t>
            </a:r>
          </a:p>
          <a:p>
            <a:pPr>
              <a:spcBef>
                <a:spcPct val="50000"/>
              </a:spcBef>
            </a:pPr>
            <a:r>
              <a:rPr lang="en-US" altLang="zh-CN" sz="3600" b="1"/>
              <a:t>B: Everyday.</a:t>
            </a:r>
          </a:p>
        </p:txBody>
      </p:sp>
      <p:sp>
        <p:nvSpPr>
          <p:cNvPr id="91145" name="Rectangle 9"/>
          <p:cNvSpPr>
            <a:spLocks noChangeArrowheads="1"/>
          </p:cNvSpPr>
          <p:nvPr/>
        </p:nvSpPr>
        <p:spPr bwMode="auto">
          <a:xfrm>
            <a:off x="2771775" y="115888"/>
            <a:ext cx="3076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Oral practice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pic>
        <p:nvPicPr>
          <p:cNvPr id="91146" name="Picture 10" descr="u=3817918421,3261252558&amp;fm=21&amp;g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844675"/>
            <a:ext cx="2952750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147" name="Text Box 11"/>
          <p:cNvSpPr txBox="1">
            <a:spLocks noChangeArrowheads="1"/>
          </p:cNvSpPr>
          <p:nvPr/>
        </p:nvSpPr>
        <p:spPr bwMode="auto">
          <a:xfrm>
            <a:off x="5435600" y="3933825"/>
            <a:ext cx="16113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chemeClr val="accent2"/>
                </a:solidFill>
                <a:latin typeface="Arial" pitchFamily="34" charset="0"/>
              </a:rPr>
              <a:t>exercise</a:t>
            </a:r>
          </a:p>
        </p:txBody>
      </p:sp>
      <p:sp>
        <p:nvSpPr>
          <p:cNvPr id="91148" name="Text Box 12"/>
          <p:cNvSpPr txBox="1">
            <a:spLocks noChangeArrowheads="1"/>
          </p:cNvSpPr>
          <p:nvPr/>
        </p:nvSpPr>
        <p:spPr bwMode="auto">
          <a:xfrm>
            <a:off x="5148263" y="4437063"/>
            <a:ext cx="3505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chemeClr val="accent2"/>
                </a:solidFill>
                <a:latin typeface="Arial" pitchFamily="34" charset="0"/>
              </a:rPr>
              <a:t>three times a week</a:t>
            </a:r>
          </a:p>
        </p:txBody>
      </p:sp>
      <p:sp>
        <p:nvSpPr>
          <p:cNvPr id="91150" name="Text Box 14"/>
          <p:cNvSpPr txBox="1">
            <a:spLocks noChangeArrowheads="1"/>
          </p:cNvSpPr>
          <p:nvPr/>
        </p:nvSpPr>
        <p:spPr bwMode="auto">
          <a:xfrm>
            <a:off x="1476375" y="5084763"/>
            <a:ext cx="61150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/>
              <a:t>A: How often do you exercise?</a:t>
            </a:r>
          </a:p>
          <a:p>
            <a:r>
              <a:rPr lang="en-US" altLang="zh-CN" sz="3600" b="1"/>
              <a:t>B: Three times a week.</a:t>
            </a:r>
          </a:p>
        </p:txBody>
      </p:sp>
      <p:pic>
        <p:nvPicPr>
          <p:cNvPr id="91151" name="Picture 15" descr="exercis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773238"/>
            <a:ext cx="2736850" cy="228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152" name="Picture 16" descr="10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700213"/>
            <a:ext cx="2951162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611188" y="4221163"/>
            <a:ext cx="24971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Arial" pitchFamily="34" charset="0"/>
              </a:rPr>
              <a:t>do homework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91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91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91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91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91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91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91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91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1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1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1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1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52" dur="500"/>
                                        <p:tgtEl>
                                          <p:spTgt spid="91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55" dur="500"/>
                                        <p:tgtEl>
                                          <p:spTgt spid="91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91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91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91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91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91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91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2" grpId="0" autoUpdateAnimBg="0"/>
      <p:bldP spid="91143" grpId="0" build="allAtOnce"/>
      <p:bldP spid="91147" grpId="0" autoUpdateAnimBg="0"/>
      <p:bldP spid="91148" grpId="0" autoUpdateAnimBg="0"/>
      <p:bldP spid="91141" grpId="0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2155</TotalTime>
  <Words>1711</Words>
  <Application>Microsoft Office PowerPoint</Application>
  <PresentationFormat>全屏显示(4:3)</PresentationFormat>
  <Paragraphs>315</Paragraphs>
  <Slides>25</Slides>
  <Notes>1</Notes>
  <HiddenSlides>0</HiddenSlides>
  <MMClips>4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9" baseType="lpstr">
      <vt:lpstr>Times New Roman</vt:lpstr>
      <vt:lpstr>宋体</vt:lpstr>
      <vt:lpstr>Book Antiqua</vt:lpstr>
      <vt:lpstr>Arial</vt:lpstr>
      <vt:lpstr>Monotype Corsiva</vt:lpstr>
      <vt:lpstr>楷体_GB2312</vt:lpstr>
      <vt:lpstr>Comic Sans MS</vt:lpstr>
      <vt:lpstr>Arial Black</vt:lpstr>
      <vt:lpstr>Tahoma</vt:lpstr>
      <vt:lpstr>Calibri</vt:lpstr>
      <vt:lpstr>隶书</vt:lpstr>
      <vt:lpstr>黑体</vt:lpstr>
      <vt:lpstr>微软雅黑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Today’s Homework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镇武瑜</dc:creator>
  <cp:lastModifiedBy>user</cp:lastModifiedBy>
  <cp:revision>227</cp:revision>
  <dcterms:created xsi:type="dcterms:W3CDTF">1601-01-01T00:00:00Z</dcterms:created>
  <dcterms:modified xsi:type="dcterms:W3CDTF">2015-08-12T06:28:37Z</dcterms:modified>
</cp:coreProperties>
</file>